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188150" cy="21215350"/>
  <p:notesSz cx="30272038" cy="18867438"/>
  <p:embeddedFontLst>
    <p:embeddedFont>
      <p:font typeface="PMingLiU" panose="02020500000000000000" pitchFamily="18" charset="-120"/>
      <p:regular r:id="rId4"/>
    </p:embeddedFont>
    <p:embeddedFont>
      <p:font typeface="cmr10" panose="020B0604020202020204"/>
      <p:regular r:id="rId5"/>
    </p:embeddedFont>
    <p:embeddedFont>
      <p:font typeface="PMingLiU" panose="02020500000000000000" pitchFamily="18" charset="-120"/>
      <p:regular r:id="rId4"/>
    </p:embeddedFont>
    <p:embeddedFont>
      <p:font typeface="Cambria Math" panose="02040503050406030204" pitchFamily="18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Tahoma" panose="020B0604030504040204" pitchFamily="34" charset="0"/>
      <p:regular r:id="rId11"/>
      <p:bold r:id="rId12"/>
    </p:embeddedFont>
    <p:embeddedFont>
      <p:font typeface="MS PGothic" panose="020B0600070205080204" pitchFamily="34" charset="-128"/>
      <p:regular r:id="rId13"/>
    </p:embeddedFont>
    <p:embeddedFont>
      <p:font typeface="Palatino Linotype" panose="02040502050505030304" pitchFamily="18" charset="0"/>
      <p:regular r:id="rId14"/>
      <p:bold r:id="rId15"/>
      <p:italic r:id="rId16"/>
      <p:boldItalic r:id="rId17"/>
    </p:embeddedFont>
  </p:embeddedFontLst>
  <p:custDataLst>
    <p:tags r:id="rId18"/>
  </p:custData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0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0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0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0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60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60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60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60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60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7428" userDrawn="1">
          <p15:clr>
            <a:srgbClr val="A4A3A4"/>
          </p15:clr>
        </p15:guide>
        <p15:guide id="2" pos="681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122" autoAdjust="0"/>
    <p:restoredTop sz="99827" autoAdjust="0"/>
  </p:normalViewPr>
  <p:slideViewPr>
    <p:cSldViewPr>
      <p:cViewPr>
        <p:scale>
          <a:sx n="100" d="100"/>
          <a:sy n="100" d="100"/>
        </p:scale>
        <p:origin x="-7452" y="-319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7428"/>
        <p:guide pos="681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gs" Target="tags/tag1.xml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107434949202"/>
          <c:y val="3.9169511105315698E-2"/>
          <c:w val="0.70410280586487572"/>
          <c:h val="0.79699628902642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Stanford 11'</c:v>
                </c:pt>
              </c:strCache>
            </c:strRef>
          </c:tx>
          <c:spPr>
            <a:pattFill prst="dkHorz">
              <a:fgClr>
                <a:srgbClr val="008000"/>
              </a:fgClr>
              <a:bgClr>
                <a:prstClr val="white"/>
              </a:bgClr>
            </a:patt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Dev</c:v>
                </c:pt>
                <c:pt idx="1">
                  <c:v>Test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60.37</c:v>
                </c:pt>
                <c:pt idx="1">
                  <c:v>59.23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Illinois 12'</c:v>
                </c:pt>
              </c:strCache>
            </c:strRef>
          </c:tx>
          <c:spPr>
            <a:pattFill prst="dkHorz">
              <a:fgClr>
                <a:srgbClr val="813FBF"/>
              </a:fgClr>
              <a:bgClr>
                <a:prstClr val="white"/>
              </a:bgClr>
            </a:pattFill>
            <a:ln>
              <a:solidFill>
                <a:srgbClr val="813FB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Dev</c:v>
                </c:pt>
                <c:pt idx="1">
                  <c:v>Test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60.43</c:v>
                </c:pt>
                <c:pt idx="1">
                  <c:v>60.18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Martschat et. al.</c:v>
                </c:pt>
              </c:strCache>
            </c:strRef>
          </c:tx>
          <c:spPr>
            <a:pattFill prst="wdUpDiag">
              <a:fgClr>
                <a:srgbClr val="002060"/>
              </a:fgClr>
              <a:bgClr>
                <a:prstClr val="white"/>
              </a:bgClr>
            </a:patt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Dev</c:v>
                </c:pt>
                <c:pt idx="1">
                  <c:v>Test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62.06</c:v>
                </c:pt>
                <c:pt idx="1">
                  <c:v>61.31</c:v>
                </c:pt>
              </c:numCache>
            </c:numRef>
          </c:val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Fernandes et. al.</c:v>
                </c:pt>
              </c:strCache>
            </c:strRef>
          </c:tx>
          <c:spPr>
            <a:pattFill prst="wdUpDiag">
              <a:fgClr>
                <a:srgbClr val="0000FF"/>
              </a:fgClr>
              <a:bgClr>
                <a:prstClr val="white"/>
              </a:bgClr>
            </a:pattFill>
            <a:ln>
              <a:solidFill>
                <a:srgbClr val="0000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Dev</c:v>
                </c:pt>
                <c:pt idx="1">
                  <c:v>Test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63.35</c:v>
                </c:pt>
                <c:pt idx="1">
                  <c:v>63.37</c:v>
                </c:pt>
              </c:numCache>
            </c:numRef>
          </c:val>
        </c:ser>
        <c:ser>
          <c:idx val="7"/>
          <c:order val="4"/>
          <c:tx>
            <c:strRef>
              <c:f>Sheet1!$I$1</c:f>
              <c:strCache>
                <c:ptCount val="1"/>
                <c:pt idx="0">
                  <c:v>L3M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Dev</c:v>
                </c:pt>
                <c:pt idx="1">
                  <c:v>Test</c:v>
                </c:pt>
              </c:strCache>
            </c:strRef>
          </c:cat>
          <c:val>
            <c:numRef>
              <c:f>Sheet1!$I$2:$I$3</c:f>
              <c:numCache>
                <c:formatCode>General</c:formatCode>
                <c:ptCount val="2"/>
                <c:pt idx="0">
                  <c:v>62.3</c:v>
                </c:pt>
                <c:pt idx="1">
                  <c:v>61.95</c:v>
                </c:pt>
              </c:numCache>
            </c:numRef>
          </c:val>
        </c:ser>
        <c:ser>
          <c:idx val="9"/>
          <c:order val="5"/>
          <c:tx>
            <c:strRef>
              <c:f>Sheet1!$K$1</c:f>
              <c:strCache>
                <c:ptCount val="1"/>
                <c:pt idx="0">
                  <c:v>CL3M</c:v>
                </c:pt>
              </c:strCache>
            </c:strRef>
          </c:tx>
          <c:spPr>
            <a:pattFill prst="wdUpDiag">
              <a:fgClr>
                <a:srgbClr val="000000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Dev</c:v>
                </c:pt>
                <c:pt idx="1">
                  <c:v>Test</c:v>
                </c:pt>
              </c:strCache>
            </c:strRef>
          </c:cat>
          <c:val>
            <c:numRef>
              <c:f>Sheet1!$K$2:$K$3</c:f>
              <c:numCache>
                <c:formatCode>General</c:formatCode>
                <c:ptCount val="2"/>
                <c:pt idx="0">
                  <c:v>63.59</c:v>
                </c:pt>
                <c:pt idx="1">
                  <c:v>63.3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706563200"/>
        <c:axId val="706561024"/>
      </c:barChart>
      <c:catAx>
        <c:axId val="706563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06561024"/>
        <c:crosses val="autoZero"/>
        <c:auto val="1"/>
        <c:lblAlgn val="ctr"/>
        <c:lblOffset val="100"/>
        <c:noMultiLvlLbl val="0"/>
      </c:catAx>
      <c:valAx>
        <c:axId val="706561024"/>
        <c:scaling>
          <c:orientation val="minMax"/>
          <c:max val="64"/>
          <c:min val="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 dirty="0" smtClean="0">
                    <a:effectLst/>
                  </a:rPr>
                  <a:t>Avg. of MUC, B</a:t>
                </a:r>
                <a:r>
                  <a:rPr lang="en-US" sz="1800" b="1" i="0" baseline="30000" dirty="0" smtClean="0">
                    <a:effectLst/>
                  </a:rPr>
                  <a:t>3</a:t>
                </a:r>
                <a:r>
                  <a:rPr lang="en-US" sz="1800" b="1" i="0" baseline="0" dirty="0" smtClean="0">
                    <a:effectLst/>
                  </a:rPr>
                  <a:t>, and CEAF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1.0435847490056147E-2"/>
              <c:y val="7.7135827045427041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06563200"/>
        <c:crosses val="autoZero"/>
        <c:crossBetween val="between"/>
        <c:majorUnit val="1"/>
      </c:valAx>
    </c:plotArea>
    <c:legend>
      <c:legendPos val="r"/>
      <c:legendEntry>
        <c:idx val="4"/>
        <c:txPr>
          <a:bodyPr/>
          <a:lstStyle/>
          <a:p>
            <a:pPr>
              <a:defRPr sz="1800" b="1">
                <a:latin typeface="Century Gothic"/>
                <a:cs typeface="Century Gothic"/>
              </a:defRPr>
            </a:pPr>
            <a:endParaRPr lang="en-US"/>
          </a:p>
        </c:txPr>
      </c:legendEntry>
      <c:legendEntry>
        <c:idx val="5"/>
        <c:txPr>
          <a:bodyPr/>
          <a:lstStyle/>
          <a:p>
            <a:pPr>
              <a:defRPr sz="1600" b="1">
                <a:latin typeface="Century Gothic"/>
                <a:cs typeface="Century Gothic"/>
              </a:defRPr>
            </a:pPr>
            <a:endParaRPr lang="en-US"/>
          </a:p>
        </c:txPr>
      </c:legendEntry>
      <c:layout>
        <c:manualLayout>
          <c:xMode val="edge"/>
          <c:yMode val="edge"/>
          <c:x val="0.81977961160920587"/>
          <c:y val="6.99208762601842E-2"/>
          <c:w val="0.16821511054461896"/>
          <c:h val="0.78664202686660867"/>
        </c:manualLayout>
      </c:layout>
      <c:overlay val="0"/>
      <c:txPr>
        <a:bodyPr/>
        <a:lstStyle/>
        <a:p>
          <a:pPr>
            <a:defRPr sz="1600">
              <a:latin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81979024984281"/>
          <c:y val="0.11265293363055802"/>
          <c:w val="0.69816896676909934"/>
          <c:h val="0.842624726905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Stanford </c:v>
                </c:pt>
              </c:strCache>
            </c:strRef>
          </c:tx>
          <c:spPr>
            <a:pattFill prst="dkHorz">
              <a:fgClr>
                <a:srgbClr val="008000"/>
              </a:fgClr>
              <a:bgClr>
                <a:prstClr val="white"/>
              </a:bgClr>
            </a:patt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ENT-C</c:v>
                </c:pt>
                <c:pt idx="1">
                  <c:v>PER-C</c:v>
                </c:pt>
                <c:pt idx="2">
                  <c:v>ORG-C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44.06</c:v>
                </c:pt>
                <c:pt idx="1">
                  <c:v>34.04</c:v>
                </c:pt>
                <c:pt idx="2">
                  <c:v>25.02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Fernandes  et. al.</c:v>
                </c:pt>
              </c:strCache>
            </c:strRef>
          </c:tx>
          <c:spPr>
            <a:pattFill prst="dkHorz">
              <a:fgClr>
                <a:srgbClr val="813FBF"/>
              </a:fgClr>
              <a:bgClr>
                <a:prstClr val="white"/>
              </a:bgClr>
            </a:pattFill>
            <a:ln>
              <a:solidFill>
                <a:srgbClr val="813FBF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ENT-C</c:v>
                </c:pt>
                <c:pt idx="1">
                  <c:v>PER-C</c:v>
                </c:pt>
                <c:pt idx="2">
                  <c:v>ORG-C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47.05</c:v>
                </c:pt>
                <c:pt idx="1">
                  <c:v>36.43</c:v>
                </c:pt>
                <c:pt idx="2">
                  <c:v>26.23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L3M</c:v>
                </c:pt>
              </c:strCache>
            </c:strRef>
          </c:tx>
          <c:spPr>
            <a:pattFill prst="wdUpDiag">
              <a:fgClr>
                <a:srgbClr val="002060"/>
              </a:fgClr>
              <a:bgClr>
                <a:prstClr val="white"/>
              </a:bgClr>
            </a:pattFill>
            <a:ln>
              <a:solidFill>
                <a:srgbClr val="002060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ENT-C</c:v>
                </c:pt>
                <c:pt idx="1">
                  <c:v>PER-C</c:v>
                </c:pt>
                <c:pt idx="2">
                  <c:v>ORG-C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46.63</c:v>
                </c:pt>
                <c:pt idx="1">
                  <c:v>37.01</c:v>
                </c:pt>
                <c:pt idx="2">
                  <c:v>26.22</c:v>
                </c:pt>
              </c:numCache>
            </c:numRef>
          </c:val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CL3M</c:v>
                </c:pt>
              </c:strCache>
            </c:strRef>
          </c:tx>
          <c:spPr>
            <a:pattFill prst="wdUpDiag">
              <a:fgClr>
                <a:srgbClr val="0000FF"/>
              </a:fgClr>
              <a:bgClr>
                <a:prstClr val="white"/>
              </a:bgClr>
            </a:pattFill>
            <a:ln>
              <a:solidFill>
                <a:srgbClr val="0000FF"/>
              </a:solidFill>
            </a:ln>
          </c:spPr>
          <c:invertIfNegative val="0"/>
          <c:dLbls>
            <c:dLbl>
              <c:idx val="2"/>
              <c:layout>
                <c:manualLayout>
                  <c:x val="-1.7801517287329104E-2"/>
                  <c:y val="-2.039427322384481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ENT-C</c:v>
                </c:pt>
                <c:pt idx="1">
                  <c:v>PER-C</c:v>
                </c:pt>
                <c:pt idx="2">
                  <c:v>ORG-C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48.02</c:v>
                </c:pt>
                <c:pt idx="1">
                  <c:v>37.57</c:v>
                </c:pt>
                <c:pt idx="2">
                  <c:v>27.01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706562656"/>
        <c:axId val="706565376"/>
        <c:extLst>
          <c:ext xmlns:c15="http://schemas.microsoft.com/office/drawing/2012/chart" uri="{02D57815-91ED-43cb-92C2-25804820EDAC}">
            <c15:filteredBarSeries>
              <c15:ser>
                <c:idx val="7"/>
                <c:order val="4"/>
                <c:tx>
                  <c:strRef>
                    <c:extLst>
                      <c:ext uri="{02D57815-91ED-43cb-92C2-25804820EDAC}">
                        <c15:formulaRef>
                          <c15:sqref>Sheet1!$I$1</c15:sqref>
                        </c15:formulaRef>
                      </c:ext>
                    </c:extLst>
                    <c:strCache>
                      <c:ptCount val="1"/>
                      <c:pt idx="0">
                        <c:v>Column3</c:v>
                      </c:pt>
                    </c:strCache>
                  </c:strRef>
                </c:tx>
                <c:spPr>
                  <a:pattFill prst="wdUpDiag">
                    <a:fgClr>
                      <a:srgbClr val="FF0000"/>
                    </a:fgClr>
                    <a:bgClr>
                      <a:prstClr val="white"/>
                    </a:bgClr>
                  </a:pattFill>
                  <a:ln>
                    <a:solidFill>
                      <a:srgbClr val="FF0000"/>
                    </a:solidFill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ENT-C</c:v>
                      </c:pt>
                      <c:pt idx="1">
                        <c:v>PER-C</c:v>
                      </c:pt>
                      <c:pt idx="2">
                        <c:v>ORG-C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Sheet1!$I$2:$I$4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  <c15:filteredBarSeries>
              <c15:ser>
                <c:idx val="9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Sheet1!$K$1</c15:sqref>
                        </c15:formulaRef>
                      </c:ext>
                    </c:extLst>
                    <c:strCache>
                      <c:ptCount val="1"/>
                      <c:pt idx="0">
                        <c:v>Column5</c:v>
                      </c:pt>
                    </c:strCache>
                  </c:strRef>
                </c:tx>
                <c:spPr>
                  <a:pattFill prst="wdUpDiag">
                    <a:fgClr>
                      <a:srgbClr val="000000"/>
                    </a:fgClr>
                    <a:bgClr>
                      <a:prstClr val="white"/>
                    </a:bgClr>
                  </a:pattFill>
                  <a:ln>
                    <a:solidFill>
                      <a:schemeClr val="tx1"/>
                    </a:solidFill>
                  </a:ln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ENT-C</c:v>
                      </c:pt>
                      <c:pt idx="1">
                        <c:v>PER-C</c:v>
                      </c:pt>
                      <c:pt idx="2">
                        <c:v>ORG-C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Sheet1!$K$2:$K$4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7065626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06565376"/>
        <c:crosses val="autoZero"/>
        <c:auto val="1"/>
        <c:lblAlgn val="ctr"/>
        <c:lblOffset val="100"/>
        <c:noMultiLvlLbl val="0"/>
      </c:catAx>
      <c:valAx>
        <c:axId val="706565376"/>
        <c:scaling>
          <c:orientation val="minMax"/>
          <c:max val="50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 dirty="0" smtClean="0">
                    <a:effectLst/>
                  </a:rPr>
                  <a:t>Avg. of MUC, B</a:t>
                </a:r>
                <a:r>
                  <a:rPr lang="en-US" sz="1800" b="1" i="0" baseline="30000" dirty="0" smtClean="0">
                    <a:effectLst/>
                  </a:rPr>
                  <a:t>3</a:t>
                </a:r>
                <a:r>
                  <a:rPr lang="en-US" sz="1800" b="1" i="0" baseline="0" dirty="0" smtClean="0">
                    <a:effectLst/>
                  </a:rPr>
                  <a:t>, and CEAF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7.4689279421679628E-3"/>
              <c:y val="0.1143934055304879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06562656"/>
        <c:crosses val="autoZero"/>
        <c:crossBetween val="between"/>
        <c:majorUnit val="10"/>
      </c:valAx>
    </c:plotArea>
    <c:legend>
      <c:legendPos val="r"/>
      <c:legendEntry>
        <c:idx val="2"/>
        <c:txPr>
          <a:bodyPr/>
          <a:lstStyle/>
          <a:p>
            <a:pPr>
              <a:defRPr sz="1600" b="1">
                <a:latin typeface="Century Gothic"/>
                <a:cs typeface="Century Gothic"/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 b="1">
                <a:latin typeface="Century Gothic"/>
                <a:cs typeface="Century Gothic"/>
              </a:defRPr>
            </a:pPr>
            <a:endParaRPr lang="en-US"/>
          </a:p>
        </c:txPr>
      </c:legendEntry>
      <c:layout>
        <c:manualLayout>
          <c:xMode val="edge"/>
          <c:yMode val="edge"/>
          <c:x val="0.83164728980075864"/>
          <c:y val="6.99208762601842E-2"/>
          <c:w val="0.1563474323530662"/>
          <c:h val="0.82793016872209302"/>
        </c:manualLayout>
      </c:layout>
      <c:overlay val="0"/>
      <c:txPr>
        <a:bodyPr/>
        <a:lstStyle/>
        <a:p>
          <a:pPr>
            <a:defRPr sz="1600">
              <a:latin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4107434949202"/>
          <c:y val="3.9169511105315698E-2"/>
          <c:w val="0.58690945476188405"/>
          <c:h val="0.921660977789367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L3M</c:v>
                </c:pt>
              </c:strCache>
            </c:strRef>
          </c:tx>
          <c:spPr>
            <a:pattFill prst="dkHorz">
              <a:fgClr>
                <a:srgbClr val="008000"/>
              </a:fgClr>
              <a:bgClr>
                <a:prstClr val="white"/>
              </a:bgClr>
            </a:pattFill>
            <a:ln>
              <a:solidFill>
                <a:schemeClr val="accent5">
                  <a:lumMod val="75000"/>
                </a:schemeClr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Coreference Avg over OntoNotes-5.0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62.3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+ SameSpan</c:v>
                </c:pt>
              </c:strCache>
            </c:strRef>
          </c:tx>
          <c:spPr>
            <a:pattFill prst="dkHorz">
              <a:fgClr>
                <a:srgbClr val="813FBF"/>
              </a:fgClr>
              <a:bgClr>
                <a:prstClr val="white"/>
              </a:bgClr>
            </a:pattFill>
            <a:ln>
              <a:solidFill>
                <a:srgbClr val="813FB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Coreference Avg over OntoNotes-5.0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62.75</c:v>
                </c:pt>
              </c:numCache>
            </c:numRef>
          </c:val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 +SameDetNom</c:v>
                </c:pt>
              </c:strCache>
            </c:strRef>
          </c:tx>
          <c:spPr>
            <a:pattFill prst="wdUpDiag">
              <a:fgClr>
                <a:srgbClr val="2D2DB9">
                  <a:lumMod val="50000"/>
                </a:srgbClr>
              </a:fgClr>
              <a:bgClr>
                <a:prstClr val="white"/>
              </a:bgClr>
            </a:pattFill>
            <a:ln>
              <a:solidFill>
                <a:srgbClr val="00206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Coreference Avg over OntoNotes-5.0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63.22</c:v>
                </c:pt>
              </c:numCache>
            </c:numRef>
          </c:val>
        </c:ser>
        <c:ser>
          <c:idx val="5"/>
          <c:order val="3"/>
          <c:tx>
            <c:strRef>
              <c:f>Sheet1!$G$1</c:f>
              <c:strCache>
                <c:ptCount val="1"/>
                <c:pt idx="0">
                  <c:v> +SmaeProperName</c:v>
                </c:pt>
              </c:strCache>
            </c:strRef>
          </c:tx>
          <c:spPr>
            <a:pattFill prst="wdUpDiag">
              <a:fgClr>
                <a:srgbClr val="0000FF"/>
              </a:fgClr>
              <a:bgClr>
                <a:prstClr val="white"/>
              </a:bgClr>
            </a:pattFill>
            <a:ln>
              <a:solidFill>
                <a:srgbClr val="0000FF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Coreference Avg over OntoNotes-5.0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63.49</c:v>
                </c:pt>
              </c:numCache>
            </c:numRef>
          </c:val>
        </c:ser>
        <c:ser>
          <c:idx val="7"/>
          <c:order val="4"/>
          <c:tx>
            <c:strRef>
              <c:f>Sheet1!$I$1</c:f>
              <c:strCache>
                <c:ptCount val="1"/>
                <c:pt idx="0">
                  <c:v> +ModifierMismatch</c:v>
                </c:pt>
              </c:strCache>
            </c:strRef>
          </c:tx>
          <c:spPr>
            <a:pattFill prst="wdUpDiag">
              <a:fgClr>
                <a:srgbClr val="FF0000"/>
              </a:fgClr>
              <a:bgClr>
                <a:prstClr val="white"/>
              </a:bgClr>
            </a:pattFill>
            <a:ln>
              <a:solidFill>
                <a:srgbClr val="FF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Coreference Avg over OntoNotes-5.0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63.5</c:v>
                </c:pt>
              </c:numCache>
            </c:numRef>
          </c:val>
        </c:ser>
        <c:ser>
          <c:idx val="9"/>
          <c:order val="5"/>
          <c:tx>
            <c:strRef>
              <c:f>Sheet1!$K$1</c:f>
              <c:strCache>
                <c:ptCount val="1"/>
                <c:pt idx="0">
                  <c:v> +PropertyMismatch</c:v>
                </c:pt>
              </c:strCache>
            </c:strRef>
          </c:tx>
          <c:spPr>
            <a:pattFill prst="wdUpDiag">
              <a:fgClr>
                <a:srgbClr val="000000"/>
              </a:fgClr>
              <a:bgClr>
                <a:prstClr val="white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</c:f>
              <c:strCache>
                <c:ptCount val="1"/>
                <c:pt idx="0">
                  <c:v>Coreference Avg over OntoNotes-5.0</c:v>
                </c:pt>
              </c:strCache>
            </c:strRef>
          </c:cat>
          <c:val>
            <c:numRef>
              <c:f>Sheet1!$K$2</c:f>
              <c:numCache>
                <c:formatCode>General</c:formatCode>
                <c:ptCount val="1"/>
                <c:pt idx="0">
                  <c:v>63.59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706563744"/>
        <c:axId val="706564288"/>
      </c:barChart>
      <c:catAx>
        <c:axId val="7065637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06564288"/>
        <c:crosses val="autoZero"/>
        <c:auto val="1"/>
        <c:lblAlgn val="ctr"/>
        <c:lblOffset val="100"/>
        <c:noMultiLvlLbl val="0"/>
      </c:catAx>
      <c:valAx>
        <c:axId val="706564288"/>
        <c:scaling>
          <c:orientation val="minMax"/>
          <c:max val="64"/>
          <c:min val="6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 baseline="0" dirty="0" smtClean="0">
                    <a:effectLst/>
                  </a:rPr>
                  <a:t>Avg. of MUC, B</a:t>
                </a:r>
                <a:r>
                  <a:rPr lang="en-US" sz="1800" b="1" i="0" baseline="30000" dirty="0" smtClean="0">
                    <a:effectLst/>
                  </a:rPr>
                  <a:t>3</a:t>
                </a:r>
                <a:r>
                  <a:rPr lang="en-US" sz="1800" b="1" i="0" baseline="0" dirty="0" smtClean="0">
                    <a:effectLst/>
                  </a:rPr>
                  <a:t>, and CEAF</a:t>
                </a:r>
                <a:endParaRPr lang="en-US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5019693457244202E-3"/>
              <c:y val="0.178975346202961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706563744"/>
        <c:crosses val="autoZero"/>
        <c:crossBetween val="between"/>
        <c:majorUnit val="1"/>
      </c:valAx>
    </c:plotArea>
    <c:legend>
      <c:legendPos val="r"/>
      <c:layout>
        <c:manualLayout>
          <c:xMode val="edge"/>
          <c:yMode val="edge"/>
          <c:x val="0.70852017195396"/>
          <c:y val="6.99208762601842E-2"/>
          <c:w val="0.279474576457442"/>
          <c:h val="0.82793016872209302"/>
        </c:manualLayout>
      </c:layout>
      <c:overlay val="0"/>
      <c:txPr>
        <a:bodyPr/>
        <a:lstStyle/>
        <a:p>
          <a:pPr>
            <a:defRPr sz="1600">
              <a:latin typeface="Century Gothic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0.27021</cdr:x>
      <cdr:y>0.86124</cdr:y>
    </cdr:from>
    <cdr:to>
      <cdr:x>0.38797</cdr:x>
      <cdr:y>0.9507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13322" y="3615098"/>
          <a:ext cx="1008112" cy="375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altLang="zh-TW" sz="1600" b="1" dirty="0" err="1" smtClean="0"/>
            <a:t>Dev</a:t>
          </a:r>
          <a:r>
            <a:rPr lang="en-US" altLang="zh-TW" sz="1600" b="1" dirty="0" smtClean="0"/>
            <a:t> Set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0.62111</cdr:x>
      <cdr:y>0.87295</cdr:y>
    </cdr:from>
    <cdr:to>
      <cdr:x>0.73887</cdr:x>
      <cdr:y>0.9624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317381" y="3664236"/>
          <a:ext cx="1008112" cy="375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1600" b="1" dirty="0" smtClean="0"/>
            <a:t>Test Set</a:t>
          </a:r>
          <a:endParaRPr lang="en-US" sz="1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30272038" cy="188674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265585" tIns="132792" rIns="265585" bIns="132792" anchor="ctr"/>
          <a:lstStyle/>
          <a:p>
            <a:endParaRPr lang="zh-TW" altLang="en-US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1"/>
            <a:ext cx="13118886" cy="1187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265585" tIns="132792" rIns="265585" bIns="132792" anchor="ctr"/>
          <a:lstStyle/>
          <a:p>
            <a:endParaRPr lang="zh-TW" alt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7148149" y="1"/>
            <a:ext cx="13118886" cy="1187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265585" tIns="132792" rIns="265585" bIns="132792" anchor="ctr"/>
          <a:lstStyle/>
          <a:p>
            <a:endParaRPr lang="zh-TW" alt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345863" y="-12499975"/>
            <a:ext cx="52957413" cy="3490436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3028209" y="8962853"/>
            <a:ext cx="24210621" cy="84837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261403" tIns="135929" rIns="261403" bIns="135929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7675943"/>
            <a:ext cx="13118886" cy="1187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265585" tIns="132792" rIns="265585" bIns="132792" anchor="ctr"/>
          <a:lstStyle/>
          <a:p>
            <a:endParaRPr lang="zh-TW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7148149" y="17917515"/>
            <a:ext cx="13113880" cy="93764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261403" tIns="135929" rIns="261403" bIns="135929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2655849" algn="l"/>
                <a:tab pos="5311696" algn="l"/>
                <a:tab pos="7967545" algn="l"/>
                <a:tab pos="10623393" algn="l"/>
                <a:tab pos="13279241" algn="l"/>
                <a:tab pos="15935089" algn="l"/>
                <a:tab pos="18590938" algn="l"/>
                <a:tab pos="21246786" algn="l"/>
                <a:tab pos="23902634" algn="l"/>
                <a:tab pos="26558482" algn="l"/>
                <a:tab pos="29214331" algn="l"/>
              </a:tabLst>
              <a:defRPr sz="3500">
                <a:solidFill>
                  <a:srgbClr val="000000"/>
                </a:solidFill>
              </a:defRPr>
            </a:lvl1pPr>
          </a:lstStyle>
          <a:p>
            <a:fld id="{CFB322CB-A33B-459E-90AF-4DB61F6EDE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02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EFF5B8-59F4-439D-849A-C1DCD278D428}" type="slidenum">
              <a:rPr lang="en-US"/>
              <a:pPr/>
              <a:t>1</a:t>
            </a:fld>
            <a:endParaRPr lang="en-US"/>
          </a:p>
        </p:txBody>
      </p:sp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7148149" y="17921612"/>
            <a:ext cx="13118886" cy="9417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261403" tIns="135929" rIns="261403" bIns="135929" anchor="b"/>
          <a:lstStyle/>
          <a:p>
            <a:pPr algn="r">
              <a:tabLst>
                <a:tab pos="0" algn="l"/>
                <a:tab pos="2655849" algn="l"/>
                <a:tab pos="5311696" algn="l"/>
                <a:tab pos="7967545" algn="l"/>
                <a:tab pos="10623393" algn="l"/>
                <a:tab pos="13279241" algn="l"/>
                <a:tab pos="15935089" algn="l"/>
                <a:tab pos="18590938" algn="l"/>
                <a:tab pos="21246786" algn="l"/>
                <a:tab pos="23902634" algn="l"/>
                <a:tab pos="26558482" algn="l"/>
                <a:tab pos="29214331" algn="l"/>
              </a:tabLst>
            </a:pPr>
            <a:fld id="{98AF8128-3860-46D8-869B-C85B371D56C7}" type="slidenum">
              <a:rPr lang="en-US" sz="3500">
                <a:solidFill>
                  <a:srgbClr val="000000"/>
                </a:solidFill>
              </a:rPr>
              <a:pPr algn="r">
                <a:tabLst>
                  <a:tab pos="0" algn="l"/>
                  <a:tab pos="2655849" algn="l"/>
                  <a:tab pos="5311696" algn="l"/>
                  <a:tab pos="7967545" algn="l"/>
                  <a:tab pos="10623393" algn="l"/>
                  <a:tab pos="13279241" algn="l"/>
                  <a:tab pos="15935089" algn="l"/>
                  <a:tab pos="18590938" algn="l"/>
                  <a:tab pos="21246786" algn="l"/>
                  <a:tab pos="23902634" algn="l"/>
                  <a:tab pos="26558482" algn="l"/>
                  <a:tab pos="29214331" algn="l"/>
                </a:tabLst>
              </a:pPr>
              <a:t>1</a:t>
            </a:fld>
            <a:endParaRPr lang="en-US" sz="3500" dirty="0">
              <a:solidFill>
                <a:srgbClr val="000000"/>
              </a:solidFill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579080" y="1416695"/>
            <a:ext cx="13113880" cy="70752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265585" tIns="132792" rIns="265585" bIns="132792" anchor="ctr"/>
          <a:lstStyle/>
          <a:p>
            <a:endParaRPr lang="zh-TW" altLang="en-US"/>
          </a:p>
        </p:txBody>
      </p:sp>
      <p:sp>
        <p:nvSpPr>
          <p:cNvPr id="40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3028209" y="8962853"/>
            <a:ext cx="24215628" cy="872946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2744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14588" y="6591300"/>
            <a:ext cx="27358975" cy="45466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27588" y="12022138"/>
            <a:ext cx="22532975" cy="54213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2F096CA-8D46-4F72-B2AF-AAB388994A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87FE2AA-D8AE-4381-86C3-CABA39720A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23334663" y="849313"/>
            <a:ext cx="7242175" cy="181006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08138" y="849313"/>
            <a:ext cx="21574125" cy="181006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A1E1BD3-760B-44EF-853F-57391F632C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2BEA4F3-910C-48C2-B8F1-A269DB30D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3175" y="13633450"/>
            <a:ext cx="27358975" cy="42132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43175" y="8991600"/>
            <a:ext cx="27358975" cy="46418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51D0205-BC5B-423D-A178-5652BD1D1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08138" y="4949825"/>
            <a:ext cx="14408150" cy="1400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168688" y="4949825"/>
            <a:ext cx="14408150" cy="14000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3F0687-93C9-495F-A51C-1895C3F39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9725" y="849313"/>
            <a:ext cx="28968700" cy="35369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09725" y="4748213"/>
            <a:ext cx="14222413" cy="19796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09725" y="6727825"/>
            <a:ext cx="14222413" cy="12223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6351250" y="4748213"/>
            <a:ext cx="14227175" cy="19796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6351250" y="6727825"/>
            <a:ext cx="14227175" cy="12223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324A871-C320-4E1B-9214-DC7E0BFC62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3E124B6-954A-4540-A671-A8495CAD7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00F1DA-8BF0-4A86-A5B0-B2992EA36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9725" y="844550"/>
            <a:ext cx="10588625" cy="35956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584113" y="844550"/>
            <a:ext cx="17994312" cy="18107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9725" y="4440238"/>
            <a:ext cx="10588625" cy="145113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EE511B9-85CF-40D7-833F-1626E96E5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8725" y="14851063"/>
            <a:ext cx="19313525" cy="175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6308725" y="1895475"/>
            <a:ext cx="19313525" cy="12728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8725" y="16603663"/>
            <a:ext cx="19313525" cy="2490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06DA40-A830-48EE-8AE0-014228C826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08138" y="849313"/>
            <a:ext cx="28968700" cy="353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304920" tIns="152640" rIns="304920" bIns="1526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8138" y="4949825"/>
            <a:ext cx="28968700" cy="14000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304920" tIns="152640" rIns="304920" bIns="152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smtClean="0"/>
              <a:t>Click to edit the outline text format</a:t>
            </a:r>
          </a:p>
          <a:p>
            <a:pPr lvl="1"/>
            <a:r>
              <a:rPr lang="en-GB" altLang="zh-TW" smtClean="0"/>
              <a:t>Second Outline Level</a:t>
            </a:r>
          </a:p>
          <a:p>
            <a:pPr lvl="2"/>
            <a:r>
              <a:rPr lang="en-GB" altLang="zh-TW" smtClean="0"/>
              <a:t>Third Outline Level</a:t>
            </a:r>
          </a:p>
          <a:p>
            <a:pPr lvl="3"/>
            <a:r>
              <a:rPr lang="en-GB" altLang="zh-TW" smtClean="0"/>
              <a:t>Fourth Outline Level</a:t>
            </a:r>
          </a:p>
          <a:p>
            <a:pPr lvl="4"/>
            <a:r>
              <a:rPr lang="en-GB" altLang="zh-TW" smtClean="0"/>
              <a:t>Fifth Outline Level</a:t>
            </a:r>
          </a:p>
          <a:p>
            <a:pPr lvl="4"/>
            <a:r>
              <a:rPr lang="en-GB" altLang="zh-TW" smtClean="0"/>
              <a:t>Sixth Outline Level</a:t>
            </a:r>
          </a:p>
          <a:p>
            <a:pPr lvl="4"/>
            <a:r>
              <a:rPr lang="en-GB" altLang="zh-TW" smtClean="0"/>
              <a:t>Seventh Outline Level</a:t>
            </a:r>
          </a:p>
          <a:p>
            <a:pPr lvl="4"/>
            <a:r>
              <a:rPr lang="en-GB" altLang="zh-TW" smtClean="0"/>
              <a:t>Eighth Outline Level</a:t>
            </a:r>
          </a:p>
          <a:p>
            <a:pPr lvl="4"/>
            <a:r>
              <a:rPr lang="en-GB" altLang="zh-TW" smtClean="0"/>
              <a:t>Ninth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608138" y="19318288"/>
            <a:ext cx="7510462" cy="1474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0998200" y="19318288"/>
            <a:ext cx="10190163" cy="1474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23067963" y="19318288"/>
            <a:ext cx="7508875" cy="147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304920" tIns="152640" rIns="304920" bIns="15264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600">
                <a:solidFill>
                  <a:srgbClr val="000000"/>
                </a:solidFill>
                <a:ea typeface="PMingLiU" pitchFamily="16" charset="-120"/>
              </a:defRPr>
            </a:lvl1pPr>
          </a:lstStyle>
          <a:p>
            <a:fld id="{41A8EDF7-DAF6-4294-9967-0A7B51FBB6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7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700">
          <a:solidFill>
            <a:srgbClr val="000000"/>
          </a:solidFill>
          <a:latin typeface="Arial" charset="0"/>
          <a:cs typeface="Arial" charset="0"/>
        </a:defRPr>
      </a:lvl2pPr>
      <a:lvl3pPr marL="1143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700">
          <a:solidFill>
            <a:srgbClr val="000000"/>
          </a:solidFill>
          <a:latin typeface="Arial" charset="0"/>
          <a:cs typeface="Arial" charset="0"/>
        </a:defRPr>
      </a:lvl3pPr>
      <a:lvl4pPr marL="1600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700">
          <a:solidFill>
            <a:srgbClr val="000000"/>
          </a:solidFill>
          <a:latin typeface="Arial" charset="0"/>
          <a:cs typeface="Arial" charset="0"/>
        </a:defRPr>
      </a:lvl4pPr>
      <a:lvl5pPr marL="20574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700">
          <a:solidFill>
            <a:srgbClr val="000000"/>
          </a:solidFill>
          <a:latin typeface="Arial" charset="0"/>
          <a:cs typeface="Arial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700">
          <a:solidFill>
            <a:srgbClr val="000000"/>
          </a:solidFill>
          <a:latin typeface="Arial" charset="0"/>
          <a:cs typeface="Arial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700">
          <a:solidFill>
            <a:srgbClr val="000000"/>
          </a:solidFill>
          <a:latin typeface="Arial" charset="0"/>
          <a:cs typeface="Arial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700">
          <a:solidFill>
            <a:srgbClr val="000000"/>
          </a:solidFill>
          <a:latin typeface="Arial" charset="0"/>
          <a:cs typeface="Arial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700">
          <a:solidFill>
            <a:srgbClr val="000000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999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cs typeface="+mn-cs"/>
        </a:defRPr>
      </a:lvl2pPr>
      <a:lvl3pPr marL="1143000" indent="-228600" algn="l" defTabSz="457200" rtl="0" eaLnBrk="0" fontAlgn="base" hangingPunct="0">
        <a:spcBef>
          <a:spcPts val="20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8100">
          <a:solidFill>
            <a:srgbClr val="000000"/>
          </a:solidFill>
          <a:latin typeface="+mn-lt"/>
          <a:cs typeface="+mn-cs"/>
        </a:defRPr>
      </a:lvl3pPr>
      <a:lvl4pPr marL="1600200" indent="-228600" algn="l" defTabSz="457200" rtl="0" eaLnBrk="0" fontAlgn="base" hangingPunct="0">
        <a:spcBef>
          <a:spcPts val="1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700">
          <a:solidFill>
            <a:srgbClr val="000000"/>
          </a:solidFill>
          <a:latin typeface="+mn-lt"/>
          <a:cs typeface="+mn-cs"/>
        </a:defRPr>
      </a:lvl4pPr>
      <a:lvl5pPr marL="2057400" indent="-228600" algn="l" defTabSz="457200" rtl="0" eaLnBrk="0" fontAlgn="base" hangingPunct="0">
        <a:spcBef>
          <a:spcPts val="1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700">
          <a:solidFill>
            <a:srgbClr val="000000"/>
          </a:solidFill>
          <a:latin typeface="+mn-lt"/>
          <a:cs typeface="+mn-cs"/>
        </a:defRPr>
      </a:lvl5pPr>
      <a:lvl6pPr marL="2514600" indent="-228600" algn="l" defTabSz="457200" rtl="0" eaLnBrk="0" fontAlgn="base" hangingPunct="0">
        <a:spcBef>
          <a:spcPts val="1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7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eaLnBrk="0" fontAlgn="base" hangingPunct="0">
        <a:spcBef>
          <a:spcPts val="1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7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eaLnBrk="0" fontAlgn="base" hangingPunct="0">
        <a:spcBef>
          <a:spcPts val="1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7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eaLnBrk="0" fontAlgn="base" hangingPunct="0">
        <a:spcBef>
          <a:spcPts val="16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67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.emf"/><Relationship Id="rId5" Type="http://schemas.openxmlformats.org/officeDocument/2006/relationships/image" Target="../media/image4.png"/><Relationship Id="rId15" Type="http://schemas.openxmlformats.org/officeDocument/2006/relationships/image" Target="../media/image8.emf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chart" Target="../charts/chart2.xm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utoShape 2"/>
          <p:cNvSpPr>
            <a:spLocks noChangeArrowheads="1"/>
          </p:cNvSpPr>
          <p:nvPr/>
        </p:nvSpPr>
        <p:spPr bwMode="auto">
          <a:xfrm>
            <a:off x="15489358" y="15850271"/>
            <a:ext cx="7068666" cy="4135863"/>
          </a:xfrm>
          <a:prstGeom prst="roundRect">
            <a:avLst>
              <a:gd name="adj" fmla="val 573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6920" tIns="53280" rIns="106920" bIns="53280" anchor="ctr"/>
          <a:lstStyle/>
          <a:p>
            <a:pPr marL="531813" lvl="1" indent="0" algn="ctr">
              <a:lnSpc>
                <a:spcPct val="90000"/>
              </a:lnSpc>
              <a:spcBef>
                <a:spcPts val="550"/>
              </a:spcBef>
              <a:buClr>
                <a:srgbClr val="009999"/>
              </a:buClr>
              <a:buSzPct val="55000"/>
              <a:buFont typeface="Wingdings" pitchFamily="80" charset="2"/>
              <a:buNone/>
              <a:tabLst>
                <a:tab pos="531813" algn="l"/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5813" algn="l"/>
                <a:tab pos="10590213" algn="l"/>
              </a:tabLst>
            </a:pPr>
            <a:endParaRPr lang="en-US" sz="2200">
              <a:solidFill>
                <a:srgbClr val="000000"/>
              </a:solidFill>
              <a:latin typeface="+mj-lt"/>
              <a:ea typeface="PMingLiU" pitchFamily="16" charset="-120"/>
            </a:endParaRPr>
          </a:p>
          <a:p>
            <a:pPr algn="ctr">
              <a:buClrTx/>
              <a:buSzTx/>
              <a:buFontTx/>
              <a:buNone/>
              <a:tabLst>
                <a:tab pos="531813" algn="l"/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5813" algn="l"/>
                <a:tab pos="10590213" algn="l"/>
              </a:tabLst>
            </a:pPr>
            <a:endParaRPr lang="en-US" sz="2200">
              <a:solidFill>
                <a:srgbClr val="000000"/>
              </a:solidFill>
              <a:latin typeface="+mj-lt"/>
              <a:ea typeface="PMingLiU" pitchFamily="16" charset="-120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8285698" y="7376212"/>
            <a:ext cx="7068666" cy="12524472"/>
          </a:xfrm>
          <a:prstGeom prst="roundRect">
            <a:avLst>
              <a:gd name="adj" fmla="val 573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6920" tIns="53280" rIns="106920" bIns="53280" anchor="ctr"/>
          <a:lstStyle/>
          <a:p>
            <a:pPr marL="531813" lvl="1" indent="0" algn="ctr">
              <a:lnSpc>
                <a:spcPct val="90000"/>
              </a:lnSpc>
              <a:spcBef>
                <a:spcPts val="550"/>
              </a:spcBef>
              <a:buClr>
                <a:srgbClr val="009999"/>
              </a:buClr>
              <a:buSzPct val="55000"/>
              <a:buFont typeface="Wingdings" pitchFamily="80" charset="2"/>
              <a:buNone/>
              <a:tabLst>
                <a:tab pos="531813" algn="l"/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5813" algn="l"/>
                <a:tab pos="10590213" algn="l"/>
              </a:tabLst>
            </a:pPr>
            <a:endParaRPr lang="en-US" smtClean="0">
              <a:latin typeface="+mj-lt"/>
            </a:endParaRPr>
          </a:p>
          <a:p>
            <a:pPr algn="ctr">
              <a:buClrTx/>
              <a:buSzTx/>
              <a:buFontTx/>
              <a:buNone/>
              <a:tabLst>
                <a:tab pos="531813" algn="l"/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5813" algn="l"/>
                <a:tab pos="10590213" algn="l"/>
              </a:tabLst>
            </a:pPr>
            <a:endParaRPr lang="en-US">
              <a:latin typeface="+mj-lt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82600" y="300038"/>
            <a:ext cx="30175200" cy="237230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63720" tIns="31680" rIns="63720" bIns="31680">
            <a:spAutoFit/>
          </a:bodyPr>
          <a:lstStyle/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PMingLiU" pitchFamily="16" charset="-120"/>
              </a:rPr>
              <a:t>A Constrained Latent Variable Model for Coreference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PMingLiU" pitchFamily="16" charset="-120"/>
              </a:rPr>
              <a:t>Resolution</a:t>
            </a:r>
            <a:endParaRPr lang="en-US" altLang="zh-TW" b="1" dirty="0" smtClean="0">
              <a:solidFill>
                <a:schemeClr val="accent2">
                  <a:lumMod val="75000"/>
                </a:schemeClr>
              </a:solidFill>
              <a:latin typeface="+mj-lt"/>
              <a:ea typeface="PMingLiU" pitchFamily="16" charset="-120"/>
            </a:endParaRPr>
          </a:p>
          <a:p>
            <a:pPr algn="ctr">
              <a:lnSpc>
                <a:spcPct val="15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  <a:tab pos="17373600" algn="l"/>
                <a:tab pos="18097500" algn="l"/>
                <a:tab pos="18821400" algn="l"/>
                <a:tab pos="19545300" algn="l"/>
                <a:tab pos="20269200" algn="l"/>
                <a:tab pos="20993100" algn="l"/>
                <a:tab pos="21717000" algn="l"/>
                <a:tab pos="22440900" algn="l"/>
                <a:tab pos="23164800" algn="l"/>
              </a:tabLst>
            </a:pPr>
            <a:r>
              <a:rPr lang="en-US" sz="4000" b="1" dirty="0" smtClean="0">
                <a:solidFill>
                  <a:srgbClr val="000000"/>
                </a:solidFill>
                <a:latin typeface="+mj-lt"/>
                <a:ea typeface="PMingLiU" pitchFamily="16" charset="-120"/>
              </a:rPr>
              <a:t>Kai-Wei </a:t>
            </a:r>
            <a:r>
              <a:rPr lang="en-US" sz="4000" b="1" dirty="0">
                <a:solidFill>
                  <a:srgbClr val="000000"/>
                </a:solidFill>
                <a:latin typeface="+mj-lt"/>
                <a:ea typeface="PMingLiU" pitchFamily="16" charset="-120"/>
              </a:rPr>
              <a:t>Chang, </a:t>
            </a:r>
            <a:r>
              <a:rPr lang="en-US" altLang="zh-TW" sz="4000" b="1" dirty="0">
                <a:solidFill>
                  <a:srgbClr val="000000"/>
                </a:solidFill>
                <a:latin typeface="+mj-lt"/>
                <a:ea typeface="PMingLiU" pitchFamily="16" charset="-120"/>
              </a:rPr>
              <a:t>Rajhans Samdani</a:t>
            </a:r>
            <a:r>
              <a:rPr lang="en-US" sz="4000" b="1" dirty="0" smtClean="0">
                <a:solidFill>
                  <a:srgbClr val="000000"/>
                </a:solidFill>
                <a:latin typeface="+mj-lt"/>
                <a:ea typeface="PMingLiU" pitchFamily="16" charset="-120"/>
              </a:rPr>
              <a:t> and Dan Roth</a:t>
            </a:r>
            <a:endParaRPr lang="en-US" sz="4000" b="1" dirty="0">
              <a:solidFill>
                <a:srgbClr val="000000"/>
              </a:solidFill>
              <a:latin typeface="+mj-lt"/>
              <a:ea typeface="PMingLiU" pitchFamily="16" charset="-12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6725" y="354013"/>
            <a:ext cx="1830388" cy="161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22718811" y="3478884"/>
            <a:ext cx="8928992" cy="16507251"/>
          </a:xfrm>
          <a:prstGeom prst="roundRect">
            <a:avLst>
              <a:gd name="adj" fmla="val 3843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 dirty="0">
              <a:latin typeface="+mj-lt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044403" y="3478883"/>
            <a:ext cx="7128792" cy="16589113"/>
          </a:xfrm>
          <a:prstGeom prst="roundRect">
            <a:avLst>
              <a:gd name="adj" fmla="val 273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>
              <a:latin typeface="+mj-lt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153170" y="3622899"/>
            <a:ext cx="7667625" cy="6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8320" tIns="29160" rIns="58320" bIns="2916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+mj-lt"/>
                <a:ea typeface="PMingLiU" pitchFamily="16" charset="-120"/>
              </a:rPr>
              <a:t>Coreference Resolution</a:t>
            </a:r>
            <a:endParaRPr lang="en-US" sz="3600" b="1" dirty="0">
              <a:solidFill>
                <a:srgbClr val="FF0000"/>
              </a:solidFill>
              <a:latin typeface="+mj-lt"/>
              <a:ea typeface="PMingLiU" pitchFamily="16" charset="-120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1188419" y="4193262"/>
            <a:ext cx="6654205" cy="5701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lt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44402" y="4270971"/>
            <a:ext cx="7105701" cy="46319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106920" tIns="53280" rIns="106920" bIns="5328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Coreference </a:t>
            </a:r>
            <a:r>
              <a:rPr lang="en-US" sz="2200" dirty="0">
                <a:solidFill>
                  <a:schemeClr val="tx1"/>
                </a:solidFill>
              </a:rPr>
              <a:t>resolution: clustering of </a:t>
            </a:r>
            <a:r>
              <a:rPr lang="en-US" sz="2200" dirty="0" smtClean="0">
                <a:solidFill>
                  <a:schemeClr val="tx1"/>
                </a:solidFill>
              </a:rPr>
              <a:t>mentions that represents </a:t>
            </a:r>
            <a:r>
              <a:rPr lang="en-US" sz="2200" dirty="0">
                <a:solidFill>
                  <a:schemeClr val="tx1"/>
                </a:solidFill>
              </a:rPr>
              <a:t>the same underlying entity.</a:t>
            </a:r>
          </a:p>
          <a:p>
            <a:r>
              <a:rPr lang="en-US" sz="2200" dirty="0">
                <a:solidFill>
                  <a:schemeClr val="tx1"/>
                </a:solidFill>
              </a:rPr>
              <a:t>In the following example, mentions in the same color are </a:t>
            </a:r>
            <a:r>
              <a:rPr lang="en-US" sz="2200" dirty="0" smtClean="0">
                <a:solidFill>
                  <a:schemeClr val="tx1"/>
                </a:solidFill>
              </a:rPr>
              <a:t>co-referential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marL="246063" algn="just">
              <a:lnSpc>
                <a:spcPct val="100000"/>
              </a:lnSpc>
              <a:buFont typeface="Wingdings" pitchFamily="2" charset="2"/>
              <a:buNone/>
              <a:tabLst>
                <a:tab pos="246063" algn="l"/>
                <a:tab pos="703263" algn="l"/>
                <a:tab pos="1160463" algn="l"/>
                <a:tab pos="1617663" algn="l"/>
                <a:tab pos="2074863" algn="l"/>
                <a:tab pos="2532063" algn="l"/>
                <a:tab pos="2989263" algn="l"/>
                <a:tab pos="3446463" algn="l"/>
                <a:tab pos="3903663" algn="l"/>
                <a:tab pos="4360863" algn="l"/>
                <a:tab pos="4818063" algn="l"/>
                <a:tab pos="5275263" algn="l"/>
                <a:tab pos="5732463" algn="l"/>
                <a:tab pos="6189663" algn="l"/>
                <a:tab pos="6646863" algn="l"/>
                <a:tab pos="7104063" algn="l"/>
                <a:tab pos="7561263" algn="l"/>
                <a:tab pos="8018463" algn="l"/>
                <a:tab pos="8475663" algn="l"/>
                <a:tab pos="8932863" algn="l"/>
                <a:tab pos="9390063" algn="l"/>
              </a:tabLst>
            </a:pPr>
            <a:endParaRPr lang="en-GB" altLang="zh-TW" sz="2200" dirty="0" smtClean="0">
              <a:solidFill>
                <a:srgbClr val="000000"/>
              </a:solidFill>
              <a:latin typeface="+mj-lt"/>
              <a:ea typeface="新細明體" pitchFamily="18" charset="-120"/>
            </a:endParaRPr>
          </a:p>
          <a:p>
            <a:pPr marL="246063">
              <a:lnSpc>
                <a:spcPct val="100000"/>
              </a:lnSpc>
              <a:buFont typeface="Wingdings" pitchFamily="2" charset="2"/>
              <a:buNone/>
              <a:tabLst>
                <a:tab pos="246063" algn="l"/>
                <a:tab pos="703263" algn="l"/>
                <a:tab pos="1160463" algn="l"/>
                <a:tab pos="1617663" algn="l"/>
                <a:tab pos="2074863" algn="l"/>
                <a:tab pos="2532063" algn="l"/>
                <a:tab pos="2989263" algn="l"/>
                <a:tab pos="3446463" algn="l"/>
                <a:tab pos="3903663" algn="l"/>
                <a:tab pos="4360863" algn="l"/>
                <a:tab pos="4818063" algn="l"/>
                <a:tab pos="5275263" algn="l"/>
                <a:tab pos="5732463" algn="l"/>
                <a:tab pos="6189663" algn="l"/>
                <a:tab pos="6646863" algn="l"/>
                <a:tab pos="7104063" algn="l"/>
                <a:tab pos="7561263" algn="l"/>
                <a:tab pos="8018463" algn="l"/>
                <a:tab pos="8475663" algn="l"/>
                <a:tab pos="8932863" algn="l"/>
                <a:tab pos="9390063" algn="l"/>
              </a:tabLst>
            </a:pPr>
            <a:r>
              <a:rPr lang="en-GB" altLang="zh-TW" sz="2200" i="1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An </a:t>
            </a:r>
            <a:r>
              <a:rPr lang="en-GB" altLang="zh-TW" sz="2200" i="1" dirty="0" smtClean="0">
                <a:solidFill>
                  <a:srgbClr val="FF0066"/>
                </a:solidFill>
                <a:latin typeface="+mj-lt"/>
                <a:ea typeface="新細明體" pitchFamily="18" charset="-120"/>
              </a:rPr>
              <a:t>American</a:t>
            </a:r>
            <a:r>
              <a:rPr lang="en-GB" altLang="zh-TW" sz="2200" i="1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 </a:t>
            </a:r>
            <a:r>
              <a:rPr lang="en-GB" altLang="zh-TW" sz="2200" i="1" dirty="0" smtClean="0">
                <a:solidFill>
                  <a:srgbClr val="60C99C"/>
                </a:solidFill>
                <a:latin typeface="+mj-lt"/>
                <a:ea typeface="新細明體" pitchFamily="18" charset="-120"/>
              </a:rPr>
              <a:t>official </a:t>
            </a:r>
            <a:r>
              <a:rPr lang="en-GB" altLang="zh-TW" sz="2200" i="1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announced that </a:t>
            </a:r>
            <a:r>
              <a:rPr lang="en-GB" altLang="zh-TW" sz="2200" i="1" dirty="0" smtClean="0">
                <a:solidFill>
                  <a:srgbClr val="FF0066"/>
                </a:solidFill>
                <a:latin typeface="+mj-lt"/>
                <a:ea typeface="新細明體" pitchFamily="18" charset="-120"/>
              </a:rPr>
              <a:t>American </a:t>
            </a:r>
            <a:r>
              <a:rPr lang="en-GB" altLang="zh-TW" sz="2200" i="1" dirty="0" smtClean="0">
                <a:solidFill>
                  <a:srgbClr val="FF9900"/>
                </a:solidFill>
                <a:latin typeface="+mj-lt"/>
                <a:ea typeface="新細明體" pitchFamily="18" charset="-120"/>
              </a:rPr>
              <a:t>President Bill Clinton </a:t>
            </a:r>
            <a:r>
              <a:rPr lang="en-GB" altLang="zh-TW" sz="2200" i="1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met </a:t>
            </a:r>
            <a:r>
              <a:rPr lang="en-GB" altLang="zh-TW" sz="2200" i="1" dirty="0" smtClean="0">
                <a:solidFill>
                  <a:srgbClr val="FF9900"/>
                </a:solidFill>
                <a:latin typeface="+mj-lt"/>
                <a:ea typeface="新細明體" pitchFamily="18" charset="-120"/>
              </a:rPr>
              <a:t>his</a:t>
            </a:r>
            <a:r>
              <a:rPr lang="en-GB" altLang="zh-TW" sz="2200" i="1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 </a:t>
            </a:r>
            <a:r>
              <a:rPr lang="en-GB" altLang="zh-TW" sz="2200" i="1" dirty="0" smtClean="0">
                <a:solidFill>
                  <a:srgbClr val="996600"/>
                </a:solidFill>
                <a:latin typeface="+mj-lt"/>
                <a:ea typeface="新細明體" pitchFamily="18" charset="-120"/>
              </a:rPr>
              <a:t>Russian</a:t>
            </a:r>
            <a:r>
              <a:rPr lang="en-GB" altLang="zh-TW" sz="2200" i="1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 </a:t>
            </a:r>
            <a:r>
              <a:rPr lang="en-GB" altLang="zh-TW" sz="2200" i="1" dirty="0" smtClean="0">
                <a:solidFill>
                  <a:srgbClr val="008080"/>
                </a:solidFill>
                <a:latin typeface="+mj-lt"/>
                <a:ea typeface="新細明體" pitchFamily="18" charset="-120"/>
              </a:rPr>
              <a:t>counterpart</a:t>
            </a:r>
            <a:r>
              <a:rPr lang="en-GB" altLang="zh-TW" sz="2200" i="1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, </a:t>
            </a:r>
            <a:r>
              <a:rPr lang="en-GB" altLang="zh-TW" sz="2200" i="1" dirty="0" smtClean="0">
                <a:solidFill>
                  <a:srgbClr val="008080"/>
                </a:solidFill>
                <a:latin typeface="+mj-lt"/>
                <a:ea typeface="新細明體" pitchFamily="18" charset="-120"/>
              </a:rPr>
              <a:t>Vladimir Putin</a:t>
            </a:r>
            <a:r>
              <a:rPr lang="en-GB" altLang="zh-TW" sz="2200" i="1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, today.  </a:t>
            </a:r>
            <a:r>
              <a:rPr lang="en-GB" altLang="zh-TW" sz="2200" i="1" dirty="0" smtClean="0">
                <a:solidFill>
                  <a:srgbClr val="FF9900"/>
                </a:solidFill>
                <a:latin typeface="+mj-lt"/>
                <a:ea typeface="新細明體" pitchFamily="18" charset="-120"/>
              </a:rPr>
              <a:t>The president </a:t>
            </a:r>
            <a:r>
              <a:rPr lang="en-GB" altLang="zh-TW" sz="2200" i="1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said that </a:t>
            </a:r>
            <a:r>
              <a:rPr lang="en-GB" altLang="zh-TW" sz="2200" i="1" dirty="0" smtClean="0">
                <a:solidFill>
                  <a:srgbClr val="996600"/>
                </a:solidFill>
                <a:latin typeface="+mj-lt"/>
                <a:ea typeface="新細明體" pitchFamily="18" charset="-120"/>
              </a:rPr>
              <a:t>Russia</a:t>
            </a:r>
            <a:r>
              <a:rPr lang="en-GB" altLang="zh-TW" sz="2200" i="1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 was </a:t>
            </a:r>
            <a:r>
              <a:rPr lang="en-GB" altLang="zh-TW" sz="2200" i="1" dirty="0" smtClean="0">
                <a:solidFill>
                  <a:srgbClr val="996600"/>
                </a:solidFill>
                <a:latin typeface="+mj-lt"/>
                <a:ea typeface="新細明體" pitchFamily="18" charset="-120"/>
              </a:rPr>
              <a:t>a great country</a:t>
            </a:r>
            <a:r>
              <a:rPr lang="en-GB" altLang="zh-TW" sz="2200" i="1" dirty="0" smtClean="0">
                <a:solidFill>
                  <a:srgbClr val="800080"/>
                </a:solidFill>
                <a:latin typeface="+mj-lt"/>
                <a:ea typeface="新細明體" pitchFamily="18" charset="-120"/>
              </a:rPr>
              <a:t>.</a:t>
            </a:r>
          </a:p>
          <a:p>
            <a:pPr marL="246063">
              <a:lnSpc>
                <a:spcPct val="100000"/>
              </a:lnSpc>
              <a:buFont typeface="Wingdings" pitchFamily="2" charset="2"/>
              <a:buNone/>
              <a:tabLst>
                <a:tab pos="246063" algn="l"/>
                <a:tab pos="703263" algn="l"/>
                <a:tab pos="1160463" algn="l"/>
                <a:tab pos="1617663" algn="l"/>
                <a:tab pos="2074863" algn="l"/>
                <a:tab pos="2532063" algn="l"/>
                <a:tab pos="2989263" algn="l"/>
                <a:tab pos="3446463" algn="l"/>
                <a:tab pos="3903663" algn="l"/>
                <a:tab pos="4360863" algn="l"/>
                <a:tab pos="4818063" algn="l"/>
                <a:tab pos="5275263" algn="l"/>
                <a:tab pos="5732463" algn="l"/>
                <a:tab pos="6189663" algn="l"/>
                <a:tab pos="6646863" algn="l"/>
                <a:tab pos="7104063" algn="l"/>
                <a:tab pos="7561263" algn="l"/>
                <a:tab pos="8018463" algn="l"/>
                <a:tab pos="8475663" algn="l"/>
                <a:tab pos="8932863" algn="l"/>
                <a:tab pos="9390063" algn="l"/>
              </a:tabLst>
            </a:pPr>
            <a:endParaRPr lang="en-GB" altLang="zh-TW" sz="2200" i="1" dirty="0" smtClean="0">
              <a:solidFill>
                <a:srgbClr val="800080"/>
              </a:solidFill>
              <a:latin typeface="+mj-lt"/>
              <a:ea typeface="新細明體" pitchFamily="18" charset="-120"/>
            </a:endParaRPr>
          </a:p>
          <a:p>
            <a:pPr marL="246063">
              <a:lnSpc>
                <a:spcPct val="100000"/>
              </a:lnSpc>
              <a:buFont typeface="Wingdings" pitchFamily="2" charset="2"/>
              <a:buNone/>
              <a:tabLst>
                <a:tab pos="246063" algn="l"/>
                <a:tab pos="703263" algn="l"/>
                <a:tab pos="1160463" algn="l"/>
                <a:tab pos="1617663" algn="l"/>
                <a:tab pos="2074863" algn="l"/>
                <a:tab pos="2532063" algn="l"/>
                <a:tab pos="2989263" algn="l"/>
                <a:tab pos="3446463" algn="l"/>
                <a:tab pos="3903663" algn="l"/>
                <a:tab pos="4360863" algn="l"/>
                <a:tab pos="4818063" algn="l"/>
                <a:tab pos="5275263" algn="l"/>
                <a:tab pos="5732463" algn="l"/>
                <a:tab pos="6189663" algn="l"/>
                <a:tab pos="6646863" algn="l"/>
                <a:tab pos="7104063" algn="l"/>
                <a:tab pos="7561263" algn="l"/>
                <a:tab pos="8018463" algn="l"/>
                <a:tab pos="8475663" algn="l"/>
                <a:tab pos="8932863" algn="l"/>
                <a:tab pos="9390063" algn="l"/>
              </a:tabLst>
            </a:pPr>
            <a:endParaRPr lang="en-GB" altLang="zh-TW" sz="2200" dirty="0" smtClean="0">
              <a:solidFill>
                <a:srgbClr val="000000"/>
              </a:solidFill>
              <a:latin typeface="+mj-lt"/>
              <a:ea typeface="新細明體" pitchFamily="18" charset="-120"/>
            </a:endParaRPr>
          </a:p>
          <a:p>
            <a:pPr marL="246063">
              <a:lnSpc>
                <a:spcPct val="100000"/>
              </a:lnSpc>
              <a:buFont typeface="Wingdings" pitchFamily="2" charset="2"/>
              <a:buNone/>
              <a:tabLst>
                <a:tab pos="246063" algn="l"/>
                <a:tab pos="703263" algn="l"/>
                <a:tab pos="1160463" algn="l"/>
                <a:tab pos="1617663" algn="l"/>
                <a:tab pos="2074863" algn="l"/>
                <a:tab pos="2532063" algn="l"/>
                <a:tab pos="2989263" algn="l"/>
                <a:tab pos="3446463" algn="l"/>
                <a:tab pos="3903663" algn="l"/>
                <a:tab pos="4360863" algn="l"/>
                <a:tab pos="4818063" algn="l"/>
                <a:tab pos="5275263" algn="l"/>
                <a:tab pos="5732463" algn="l"/>
                <a:tab pos="6189663" algn="l"/>
                <a:tab pos="6646863" algn="l"/>
                <a:tab pos="7104063" algn="l"/>
                <a:tab pos="7561263" algn="l"/>
                <a:tab pos="8018463" algn="l"/>
                <a:tab pos="8475663" algn="l"/>
                <a:tab pos="8932863" algn="l"/>
                <a:tab pos="9390063" algn="l"/>
              </a:tabLst>
            </a:pPr>
            <a:endParaRPr lang="en-GB" sz="2200" dirty="0" smtClean="0">
              <a:solidFill>
                <a:srgbClr val="000000"/>
              </a:solidFill>
              <a:latin typeface="+mj-lt"/>
              <a:ea typeface="新細明體" pitchFamily="18" charset="-120"/>
            </a:endParaRPr>
          </a:p>
          <a:p>
            <a:pPr marL="246063">
              <a:lnSpc>
                <a:spcPct val="100000"/>
              </a:lnSpc>
              <a:buFont typeface="Wingdings" pitchFamily="2" charset="2"/>
              <a:buNone/>
              <a:tabLst>
                <a:tab pos="246063" algn="l"/>
                <a:tab pos="703263" algn="l"/>
                <a:tab pos="1160463" algn="l"/>
                <a:tab pos="1617663" algn="l"/>
                <a:tab pos="2074863" algn="l"/>
                <a:tab pos="2532063" algn="l"/>
                <a:tab pos="2989263" algn="l"/>
                <a:tab pos="3446463" algn="l"/>
                <a:tab pos="3903663" algn="l"/>
                <a:tab pos="4360863" algn="l"/>
                <a:tab pos="4818063" algn="l"/>
                <a:tab pos="5275263" algn="l"/>
                <a:tab pos="5732463" algn="l"/>
                <a:tab pos="6189663" algn="l"/>
                <a:tab pos="6646863" algn="l"/>
                <a:tab pos="7104063" algn="l"/>
                <a:tab pos="7561263" algn="l"/>
                <a:tab pos="8018463" algn="l"/>
                <a:tab pos="8475663" algn="l"/>
                <a:tab pos="8932863" algn="l"/>
                <a:tab pos="9390063" algn="l"/>
              </a:tabLst>
            </a:pPr>
            <a:endParaRPr lang="en-US" sz="2200" dirty="0" smtClean="0">
              <a:solidFill>
                <a:srgbClr val="000000"/>
              </a:solidFill>
              <a:latin typeface="+mj-lt"/>
              <a:ea typeface="PMingLiU" pitchFamily="16" charset="-120"/>
            </a:endParaRPr>
          </a:p>
        </p:txBody>
      </p:sp>
      <p:sp>
        <p:nvSpPr>
          <p:cNvPr id="63" name="AutoShape 2"/>
          <p:cNvSpPr>
            <a:spLocks noChangeArrowheads="1"/>
          </p:cNvSpPr>
          <p:nvPr/>
        </p:nvSpPr>
        <p:spPr bwMode="auto">
          <a:xfrm>
            <a:off x="15506129" y="7448665"/>
            <a:ext cx="7068666" cy="8224994"/>
          </a:xfrm>
          <a:prstGeom prst="roundRect">
            <a:avLst>
              <a:gd name="adj" fmla="val 573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6920" tIns="53280" rIns="106920" bIns="53280" anchor="ctr"/>
          <a:lstStyle/>
          <a:p>
            <a:pPr marL="531813" lvl="1" indent="0" algn="ctr">
              <a:lnSpc>
                <a:spcPct val="90000"/>
              </a:lnSpc>
              <a:spcBef>
                <a:spcPts val="550"/>
              </a:spcBef>
              <a:buClr>
                <a:srgbClr val="009999"/>
              </a:buClr>
              <a:buSzPct val="55000"/>
              <a:buFont typeface="Wingdings" pitchFamily="80" charset="2"/>
              <a:buNone/>
              <a:tabLst>
                <a:tab pos="531813" algn="l"/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5813" algn="l"/>
                <a:tab pos="10590213" algn="l"/>
              </a:tabLst>
            </a:pPr>
            <a:endParaRPr lang="en-US" sz="2200">
              <a:solidFill>
                <a:srgbClr val="000000"/>
              </a:solidFill>
              <a:latin typeface="+mj-lt"/>
              <a:ea typeface="PMingLiU" pitchFamily="16" charset="-120"/>
            </a:endParaRPr>
          </a:p>
          <a:p>
            <a:pPr algn="ctr">
              <a:buClrTx/>
              <a:buSzTx/>
              <a:buFontTx/>
              <a:buNone/>
              <a:tabLst>
                <a:tab pos="531813" algn="l"/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5813" algn="l"/>
                <a:tab pos="10590213" algn="l"/>
              </a:tabLst>
            </a:pPr>
            <a:endParaRPr lang="en-US" sz="2200">
              <a:solidFill>
                <a:srgbClr val="000000"/>
              </a:solidFill>
              <a:latin typeface="+mj-lt"/>
              <a:ea typeface="PMingLiU" pitchFamily="16" charset="-120"/>
            </a:endParaRPr>
          </a:p>
        </p:txBody>
      </p:sp>
      <p:sp>
        <p:nvSpPr>
          <p:cNvPr id="89" name="Text Box 17"/>
          <p:cNvSpPr txBox="1">
            <a:spLocks noChangeArrowheads="1"/>
          </p:cNvSpPr>
          <p:nvPr/>
        </p:nvSpPr>
        <p:spPr bwMode="auto">
          <a:xfrm>
            <a:off x="15624100" y="16008275"/>
            <a:ext cx="7129464" cy="6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58320" tIns="29160" rIns="58320" bIns="2916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+mj-lt"/>
                <a:ea typeface="PMingLiU" pitchFamily="16" charset="-120"/>
              </a:rPr>
              <a:t>Probabilistic L3M</a:t>
            </a:r>
            <a:r>
              <a:rPr lang="en-US" sz="3300" b="1" dirty="0" smtClean="0">
                <a:solidFill>
                  <a:srgbClr val="FF0000"/>
                </a:solidFill>
                <a:latin typeface="+mj-lt"/>
                <a:ea typeface="PMingLiU" pitchFamily="16" charset="-120"/>
              </a:rPr>
              <a:t> </a:t>
            </a:r>
            <a:endParaRPr lang="en-US" sz="3300" b="1" dirty="0">
              <a:solidFill>
                <a:srgbClr val="FF0000"/>
              </a:solidFill>
              <a:latin typeface="+mj-lt"/>
              <a:ea typeface="PMingLiU" pitchFamily="16" charset="-120"/>
            </a:endParaRPr>
          </a:p>
        </p:txBody>
      </p:sp>
      <p:sp>
        <p:nvSpPr>
          <p:cNvPr id="101" name="Text Box 21"/>
          <p:cNvSpPr txBox="1">
            <a:spLocks noChangeArrowheads="1"/>
          </p:cNvSpPr>
          <p:nvPr/>
        </p:nvSpPr>
        <p:spPr bwMode="auto">
          <a:xfrm>
            <a:off x="15590019" y="10679683"/>
            <a:ext cx="6912768" cy="4076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8400" tIns="34200" rIns="68400" bIns="34200">
            <a:spAutoFit/>
          </a:bodyPr>
          <a:lstStyle/>
          <a:p>
            <a:pPr algn="just">
              <a:buClr>
                <a:srgbClr val="009999"/>
              </a:buClr>
              <a:buFont typeface="Wingdings" pitchFamily="80" charset="2"/>
              <a:buChar char="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 smtClean="0">
              <a:solidFill>
                <a:srgbClr val="000000"/>
              </a:solidFill>
              <a:latin typeface="+mj-lt"/>
              <a:ea typeface="PMingLiU" pitchFamily="16" charset="-120"/>
            </a:endParaRPr>
          </a:p>
        </p:txBody>
      </p:sp>
      <p:pic>
        <p:nvPicPr>
          <p:cNvPr id="111" name="Picture 1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104" y="1901072"/>
            <a:ext cx="21854715" cy="14185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7" name="Line 7"/>
          <p:cNvSpPr>
            <a:spLocks noChangeShapeType="1"/>
          </p:cNvSpPr>
          <p:nvPr/>
        </p:nvSpPr>
        <p:spPr bwMode="auto">
          <a:xfrm>
            <a:off x="1194199" y="8446008"/>
            <a:ext cx="6654205" cy="5701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lt"/>
            </a:endParaRPr>
          </a:p>
        </p:txBody>
      </p:sp>
      <p:sp>
        <p:nvSpPr>
          <p:cNvPr id="118" name="Text Box 17"/>
          <p:cNvSpPr txBox="1">
            <a:spLocks noChangeArrowheads="1"/>
          </p:cNvSpPr>
          <p:nvPr/>
        </p:nvSpPr>
        <p:spPr bwMode="auto">
          <a:xfrm>
            <a:off x="15661355" y="7536884"/>
            <a:ext cx="7129464" cy="6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58320" tIns="29160" rIns="58320" bIns="2916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3600" b="1" dirty="0" smtClean="0">
                <a:solidFill>
                  <a:srgbClr val="FF0000"/>
                </a:solidFill>
                <a:latin typeface="+mj-lt"/>
                <a:ea typeface="PMingLiU" pitchFamily="16" charset="-120"/>
              </a:rPr>
              <a:t>Incorporating Constraints</a:t>
            </a:r>
            <a:endParaRPr lang="en-US" sz="3600" b="1" dirty="0">
              <a:solidFill>
                <a:srgbClr val="FF0000"/>
              </a:solidFill>
              <a:latin typeface="+mj-lt"/>
              <a:ea typeface="PMingLiU" pitchFamily="16" charset="-120"/>
            </a:endParaRPr>
          </a:p>
        </p:txBody>
      </p:sp>
      <p:sp>
        <p:nvSpPr>
          <p:cNvPr id="120" name="Line 26"/>
          <p:cNvSpPr>
            <a:spLocks noChangeShapeType="1"/>
          </p:cNvSpPr>
          <p:nvPr/>
        </p:nvSpPr>
        <p:spPr bwMode="auto">
          <a:xfrm flipV="1">
            <a:off x="15644257" y="8144151"/>
            <a:ext cx="6776078" cy="2477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lt"/>
            </a:endParaRPr>
          </a:p>
        </p:txBody>
      </p:sp>
      <p:sp>
        <p:nvSpPr>
          <p:cNvPr id="68" name="TextBox 13"/>
          <p:cNvSpPr txBox="1">
            <a:spLocks noChangeArrowheads="1"/>
          </p:cNvSpPr>
          <p:nvPr/>
        </p:nvSpPr>
        <p:spPr bwMode="auto">
          <a:xfrm>
            <a:off x="6445003" y="20083114"/>
            <a:ext cx="2520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7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7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7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7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2005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2005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2005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2005013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sz="2400" dirty="0">
                <a:solidFill>
                  <a:srgbClr val="4D4D4D"/>
                </a:solidFill>
                <a:latin typeface="+mj-lt"/>
                <a:cs typeface="Calibri" pitchFamily="34" charset="0"/>
              </a:rPr>
              <a:t>This research is sponsored by </a:t>
            </a:r>
            <a:r>
              <a:rPr lang="en-US" sz="2400" dirty="0" smtClean="0">
                <a:solidFill>
                  <a:srgbClr val="4D4D4D"/>
                </a:solidFill>
                <a:latin typeface="+mj-lt"/>
                <a:cs typeface="Calibri" pitchFamily="34" charset="0"/>
              </a:rPr>
              <a:t>Advanced Research </a:t>
            </a:r>
            <a:r>
              <a:rPr lang="en-US" sz="2400" dirty="0">
                <a:solidFill>
                  <a:srgbClr val="4D4D4D"/>
                </a:solidFill>
                <a:latin typeface="+mj-lt"/>
                <a:cs typeface="Calibri" pitchFamily="34" charset="0"/>
              </a:rPr>
              <a:t>Projects Activity (IARPA) via Department </a:t>
            </a:r>
            <a:r>
              <a:rPr lang="en-US" sz="2400" dirty="0" smtClean="0">
                <a:solidFill>
                  <a:srgbClr val="4D4D4D"/>
                </a:solidFill>
                <a:latin typeface="+mj-lt"/>
                <a:cs typeface="Calibri" pitchFamily="34" charset="0"/>
              </a:rPr>
              <a:t>of Interior National Business </a:t>
            </a:r>
            <a:r>
              <a:rPr lang="en-US" sz="2400" dirty="0">
                <a:solidFill>
                  <a:srgbClr val="4D4D4D"/>
                </a:solidFill>
                <a:latin typeface="+mj-lt"/>
                <a:cs typeface="Calibri" pitchFamily="34" charset="0"/>
              </a:rPr>
              <a:t>Center contract number D11PC20155</a:t>
            </a:r>
            <a:endParaRPr lang="en-US" sz="2400" dirty="0">
              <a:solidFill>
                <a:srgbClr val="4D4D4D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8" name="Text Box 17"/>
          <p:cNvSpPr txBox="1">
            <a:spLocks noChangeArrowheads="1"/>
          </p:cNvSpPr>
          <p:nvPr/>
        </p:nvSpPr>
        <p:spPr bwMode="auto">
          <a:xfrm>
            <a:off x="8461227" y="7511331"/>
            <a:ext cx="7129464" cy="6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58320" tIns="29160" rIns="58320" bIns="2916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+mj-lt"/>
                <a:ea typeface="PMingLiU" pitchFamily="16" charset="-120"/>
              </a:rPr>
              <a:t>Latent Left-Linking Model</a:t>
            </a:r>
            <a:endParaRPr lang="en-US" sz="3600" b="1" dirty="0">
              <a:solidFill>
                <a:srgbClr val="FF0000"/>
              </a:solidFill>
              <a:latin typeface="+mj-lt"/>
              <a:ea typeface="PMingLiU" pitchFamily="16" charset="-120"/>
            </a:endParaRPr>
          </a:p>
        </p:txBody>
      </p:sp>
      <p:sp>
        <p:nvSpPr>
          <p:cNvPr id="59" name="Line 26"/>
          <p:cNvSpPr>
            <a:spLocks noChangeShapeType="1"/>
          </p:cNvSpPr>
          <p:nvPr/>
        </p:nvSpPr>
        <p:spPr bwMode="auto">
          <a:xfrm flipV="1">
            <a:off x="8499179" y="8159403"/>
            <a:ext cx="6777454" cy="23258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lt"/>
            </a:endParaRPr>
          </a:p>
        </p:txBody>
      </p:sp>
      <p:sp>
        <p:nvSpPr>
          <p:cNvPr id="55" name="Line 13"/>
          <p:cNvSpPr>
            <a:spLocks noChangeShapeType="1"/>
          </p:cNvSpPr>
          <p:nvPr/>
        </p:nvSpPr>
        <p:spPr bwMode="auto">
          <a:xfrm flipV="1">
            <a:off x="22876969" y="6847483"/>
            <a:ext cx="8352928" cy="23614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lt"/>
            </a:endParaRPr>
          </a:p>
        </p:txBody>
      </p:sp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22803821" y="6192628"/>
            <a:ext cx="8712968" cy="6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58320" tIns="29160" rIns="58320" bIns="2916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Performance on </a:t>
            </a:r>
            <a:r>
              <a:rPr lang="en-US" altLang="zh-TW" sz="3600" b="1" dirty="0" err="1" smtClean="0">
                <a:solidFill>
                  <a:srgbClr val="FF0000"/>
                </a:solidFill>
                <a:latin typeface="+mj-lt"/>
              </a:rPr>
              <a:t>Ontonotes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 v5.0 data</a:t>
            </a:r>
            <a:endParaRPr lang="en-US" sz="3300" b="1" dirty="0">
              <a:solidFill>
                <a:srgbClr val="FF0000"/>
              </a:solidFill>
              <a:latin typeface="+mj-lt"/>
              <a:ea typeface="PMingLiU" pitchFamily="16" charset="-120"/>
            </a:endParaRPr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1153642" y="7799363"/>
            <a:ext cx="7667625" cy="6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8320" tIns="29160" rIns="58320" bIns="2916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Mention Pair Scorer</a:t>
            </a:r>
            <a:endParaRPr lang="en-US" sz="3300" b="1" dirty="0">
              <a:solidFill>
                <a:srgbClr val="FF0000"/>
              </a:solidFill>
              <a:latin typeface="+mj-lt"/>
              <a:ea typeface="PMingLiU" pitchFamily="16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 Box 8"/>
              <p:cNvSpPr txBox="1">
                <a:spLocks noChangeArrowheads="1"/>
              </p:cNvSpPr>
              <p:nvPr/>
            </p:nvSpPr>
            <p:spPr bwMode="auto">
              <a:xfrm>
                <a:off x="1076775" y="15866745"/>
                <a:ext cx="7064048" cy="161993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106920" tIns="53280" rIns="106920" bIns="5328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TW" sz="2400" dirty="0" smtClean="0">
                    <a:solidFill>
                      <a:schemeClr val="tx1"/>
                    </a:solidFill>
                    <a:latin typeface="+mj-lt"/>
                  </a:rPr>
                  <a:t>Move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+mj-lt"/>
                  </a:rPr>
                  <a:t>left-to-right</a:t>
                </a:r>
                <a:r>
                  <a:rPr lang="en-US" altLang="zh-TW" sz="2400" dirty="0" smtClean="0">
                    <a:solidFill>
                      <a:schemeClr val="tx1"/>
                    </a:solidFill>
                    <a:latin typeface="+mj-lt"/>
                  </a:rPr>
                  <a:t>, and connect to the best antecedent if the score is above a threshold</a:t>
                </a:r>
                <a:endParaRPr lang="en-US" altLang="zh-TW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  <m:sup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𝒂𝒓𝒈</m:t>
                      </m:r>
                      <m:r>
                        <a:rPr lang="en-US" altLang="zh-TW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𝒎𝒂</m:t>
                      </m:r>
                      <m:sSub>
                        <m:sSubPr>
                          <m:ctrlP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altLang="zh-TW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zh-TW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d>
                        <m:dPr>
                          <m:ctrlP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altLang="zh-TW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TW" sz="24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sz="24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30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6775" y="15866745"/>
                <a:ext cx="7064048" cy="1619938"/>
              </a:xfrm>
              <a:prstGeom prst="rect">
                <a:avLst/>
              </a:prstGeom>
              <a:blipFill rotWithShape="0">
                <a:blip r:embed="rId5"/>
                <a:stretch>
                  <a:fillRect l="-950" t="-225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4" name="Text Box 17"/>
          <p:cNvSpPr txBox="1">
            <a:spLocks noChangeArrowheads="1"/>
          </p:cNvSpPr>
          <p:nvPr/>
        </p:nvSpPr>
        <p:spPr bwMode="auto">
          <a:xfrm>
            <a:off x="22946045" y="3634870"/>
            <a:ext cx="7129464" cy="6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58320" tIns="29160" rIns="58320" bIns="2916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+mj-lt"/>
                <a:ea typeface="PMingLiU" pitchFamily="16" charset="-120"/>
              </a:rPr>
              <a:t>Experiment Settings</a:t>
            </a:r>
            <a:endParaRPr lang="en-US" sz="3600" b="1" dirty="0">
              <a:solidFill>
                <a:srgbClr val="FF0000"/>
              </a:solidFill>
              <a:latin typeface="+mj-lt"/>
              <a:ea typeface="PMingLiU" pitchFamily="16" charset="-120"/>
            </a:endParaRPr>
          </a:p>
        </p:txBody>
      </p:sp>
      <p:sp>
        <p:nvSpPr>
          <p:cNvPr id="156" name="Text Box 21"/>
          <p:cNvSpPr txBox="1">
            <a:spLocks noChangeArrowheads="1"/>
          </p:cNvSpPr>
          <p:nvPr/>
        </p:nvSpPr>
        <p:spPr bwMode="auto">
          <a:xfrm>
            <a:off x="22790819" y="4345607"/>
            <a:ext cx="8738972" cy="1915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68400" tIns="34200" rIns="68400" bIns="3420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Evaluation </a:t>
            </a:r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on Ontontes-5.0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(used </a:t>
            </a:r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in CoNLL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ST 12’)</a:t>
            </a:r>
            <a:endParaRPr lang="en-US" altLang="zh-TW" sz="24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3,145 annotated documents from various sources including newswire, bible, broadcast transcripts, web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blogs</a:t>
            </a:r>
            <a:endParaRPr lang="en-US" altLang="zh-TW" sz="24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TW" sz="2400" dirty="0">
                <a:solidFill>
                  <a:schemeClr val="tx1"/>
                </a:solidFill>
                <a:latin typeface="+mj-lt"/>
              </a:rPr>
              <a:t>Evaluation metric: average F1 scores of MUC, BCUB and Entity-based </a:t>
            </a:r>
            <a:r>
              <a:rPr lang="en-US" altLang="zh-TW" sz="2400" dirty="0" smtClean="0">
                <a:solidFill>
                  <a:schemeClr val="tx1"/>
                </a:solidFill>
                <a:latin typeface="+mj-lt"/>
              </a:rPr>
              <a:t>CEAF</a:t>
            </a:r>
            <a:endParaRPr lang="en-US" altLang="zh-TW" sz="24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 Box 21"/>
              <p:cNvSpPr txBox="1">
                <a:spLocks noChangeArrowheads="1"/>
              </p:cNvSpPr>
              <p:nvPr/>
            </p:nvSpPr>
            <p:spPr bwMode="auto">
              <a:xfrm>
                <a:off x="15627534" y="8385415"/>
                <a:ext cx="6792801" cy="725699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68400" tIns="34200" rIns="68400" bIns="34200">
                <a:spAutoFit/>
              </a:bodyPr>
              <a:lstStyle/>
              <a:p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Inference: maximize a </a:t>
                </a:r>
                <a:r>
                  <a:rPr lang="en-US" altLang="zh-TW" sz="2200" dirty="0" smtClean="0">
                    <a:solidFill>
                      <a:srgbClr val="FF0000"/>
                    </a:solidFill>
                    <a:latin typeface="+mj-lt"/>
                  </a:rPr>
                  <a:t>constraint-augmented</a:t>
                </a: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 scoring function</a:t>
                </a:r>
              </a:p>
              <a:p>
                <a:endParaRPr lang="en-US" altLang="zh-TW" sz="2200" dirty="0">
                  <a:solidFill>
                    <a:schemeClr val="tx1"/>
                  </a:solidFill>
                  <a:latin typeface="+mj-lt"/>
                </a:endParaRPr>
              </a:p>
              <a:p>
                <a:endParaRPr lang="en-US" altLang="zh-TW" sz="2200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TW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 are constraints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 are </a:t>
                </a: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their corresponding 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coefficients</a:t>
                </a: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.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TW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altLang="zh-TW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altLang="zh-TW" sz="2200" b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 if constraints are </a:t>
                </a: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active (on)</a:t>
                </a:r>
              </a:p>
              <a:p>
                <a:endParaRPr lang="en-US" altLang="zh-TW" sz="2200" dirty="0" smtClean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Must-link: Encourage mention pairs to </a:t>
                </a:r>
                <a:r>
                  <a:rPr lang="en-US" altLang="zh-TW" sz="22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connect</a:t>
                </a:r>
              </a:p>
              <a:p>
                <a:pPr marL="57150" indent="-342900">
                  <a:buFont typeface="Arial" panose="020B0604020202020204" pitchFamily="34" charset="0"/>
                  <a:buChar char="•"/>
                </a:pPr>
                <a:r>
                  <a:rPr lang="en-US" altLang="zh-TW" sz="2200" dirty="0" err="1" smtClean="0">
                    <a:solidFill>
                      <a:schemeClr val="tx1"/>
                    </a:solidFill>
                    <a:latin typeface="+mj-lt"/>
                  </a:rPr>
                  <a:t>SameProperName</a:t>
                </a: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: two proper names with high similarity score measured by Illinois </a:t>
                </a:r>
                <a:r>
                  <a:rPr lang="en-US" altLang="zh-TW" sz="2200" dirty="0" err="1" smtClean="0">
                    <a:solidFill>
                      <a:schemeClr val="tx1"/>
                    </a:solidFill>
                    <a:latin typeface="+mj-lt"/>
                  </a:rPr>
                  <a:t>NESim</a:t>
                </a:r>
                <a:endParaRPr lang="en-US" altLang="zh-TW" sz="22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5715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SameSpam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share 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the same surface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text</a:t>
                </a:r>
              </a:p>
              <a:p>
                <a:pPr marL="57150" indent="-342900">
                  <a:buFont typeface="Arial" panose="020B0604020202020204" pitchFamily="34" charset="0"/>
                  <a:buChar char="•"/>
                </a:pP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SameDetNom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both start 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with a determiner and the </a:t>
                </a:r>
                <a:r>
                  <a:rPr lang="en-US" sz="2200" dirty="0" err="1">
                    <a:solidFill>
                      <a:schemeClr val="tx1"/>
                    </a:solidFill>
                    <a:latin typeface="+mj-lt"/>
                  </a:rPr>
                  <a:t>wordnet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-based similarity score is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high</a:t>
                </a:r>
              </a:p>
              <a:p>
                <a:pPr marL="57150" indent="-342900">
                  <a:buFont typeface="Arial" panose="020B0604020202020204" pitchFamily="34" charset="0"/>
                  <a:buChar char="•"/>
                </a:pPr>
                <a:endParaRPr 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altLang="zh-TW" sz="22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Cannot-link</a:t>
                </a:r>
                <a:r>
                  <a:rPr lang="en-US" altLang="zh-TW" sz="2200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: Prevent mention pairs from </a:t>
                </a:r>
                <a:r>
                  <a:rPr lang="en-US" altLang="zh-TW" sz="2200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connecting</a:t>
                </a:r>
                <a:endParaRPr lang="en-US" altLang="zh-TW" sz="2200" dirty="0">
                  <a:solidFill>
                    <a:schemeClr val="accent6">
                      <a:lumMod val="75000"/>
                    </a:schemeClr>
                  </a:solidFill>
                  <a:latin typeface="+mj-lt"/>
                </a:endParaRPr>
              </a:p>
              <a:p>
                <a:pPr marL="57150" indent="-342900">
                  <a:buFont typeface="Arial" panose="020B0604020202020204" pitchFamily="34" charset="0"/>
                  <a:buChar char="•"/>
                </a:pPr>
                <a:r>
                  <a:rPr lang="en-US" altLang="zh-TW" sz="2200" dirty="0" err="1">
                    <a:solidFill>
                      <a:schemeClr val="tx1"/>
                    </a:solidFill>
                    <a:latin typeface="+mj-lt"/>
                  </a:rPr>
                  <a:t>ModifierMisMatch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: head modifiers are </a:t>
                </a: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conflicted</a:t>
                </a:r>
              </a:p>
              <a:p>
                <a:pPr marL="57150" indent="-342900">
                  <a:buFont typeface="Arial" panose="020B0604020202020204" pitchFamily="34" charset="0"/>
                  <a:buChar char="•"/>
                </a:pPr>
                <a:r>
                  <a:rPr lang="en-US" altLang="zh-TW" sz="2200" dirty="0" err="1" smtClean="0">
                    <a:solidFill>
                      <a:schemeClr val="tx1"/>
                    </a:solidFill>
                    <a:latin typeface="+mj-lt"/>
                  </a:rPr>
                  <a:t>PropertyMismatch</a:t>
                </a:r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: properties are </a:t>
                </a: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conflicted</a:t>
                </a:r>
              </a:p>
              <a:p>
                <a:endParaRPr lang="en-US" altLang="zh-TW" sz="2200" dirty="0" smtClean="0">
                  <a:solidFill>
                    <a:schemeClr val="tx1"/>
                  </a:solidFill>
                  <a:latin typeface="+mj-lt"/>
                </a:endParaRPr>
              </a:p>
              <a:p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When using hard constraints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=±∞)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, inference can be solved by a greedy </a:t>
                </a: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algorithm similar to the Best-Link algorithm</a:t>
                </a:r>
              </a:p>
            </p:txBody>
          </p:sp>
        </mc:Choice>
        <mc:Fallback xmlns="">
          <p:sp>
            <p:nvSpPr>
              <p:cNvPr id="157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627534" y="8385415"/>
                <a:ext cx="6792801" cy="7256998"/>
              </a:xfrm>
              <a:prstGeom prst="rect">
                <a:avLst/>
              </a:prstGeom>
              <a:blipFill rotWithShape="1">
                <a:blip r:embed="rId6"/>
                <a:stretch>
                  <a:fillRect l="-1526" t="-588" r="-359" b="-924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624100" y="16725128"/>
                <a:ext cx="7094876" cy="3180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Can be generalized to a probabilistic model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400" dirty="0" smtClean="0">
                    <a:solidFill>
                      <a:schemeClr val="tx1"/>
                    </a:solidFill>
                    <a:latin typeface="+mj-lt"/>
                  </a:rPr>
                  <a:t>Probability of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 linking to </a:t>
                </a:r>
                <a:r>
                  <a:rPr lang="en-US" sz="2400" b="1" dirty="0">
                    <a:solidFill>
                      <a:schemeClr val="tx1"/>
                    </a:solidFill>
                    <a:latin typeface="+mj-lt"/>
                  </a:rPr>
                  <a:t>j </a:t>
                </a:r>
                <a:r>
                  <a:rPr lang="en-US" sz="2400" dirty="0">
                    <a:solidFill>
                      <a:schemeClr val="tx1"/>
                    </a:solidFill>
                    <a:latin typeface="+mj-lt"/>
                  </a:rPr>
                  <a:t>is</a:t>
                </a:r>
                <a:endParaRPr lang="en-US" sz="2400" dirty="0">
                  <a:solidFill>
                    <a:schemeClr val="tx1"/>
                  </a:solidFill>
                  <a:latin typeface="+mj-lt"/>
                  <a:cs typeface="Calibri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mr10"/>
                        </a:rPr>
                        <m:t>𝑷𝒓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mr1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mr10"/>
                            </a:rPr>
                            <m:t>𝒋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mr10"/>
                            </a:rPr>
                            <m:t>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mr10"/>
                            </a:rPr>
                            <m:t>𝒊</m:t>
                          </m:r>
                        </m:e>
                      </m:d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mr10"/>
                        </a:rPr>
                        <m:t>=</m:t>
                      </m:r>
                      <m:f>
                        <m:fPr>
                          <m:ctrlPr>
                            <a:rPr lang="en-US" altLang="zh-TW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</m:sup>
                          </m:sSup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TW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en-US" altLang="zh-TW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altLang="zh-TW" sz="24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d>
                                  <m:r>
                                    <a:rPr lang="en-US" altLang="zh-TW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nary>
                        </m:den>
                      </m:f>
                    </m:oMath>
                  </m:oMathPara>
                </a14:m>
                <a:endParaRPr lang="en-US" altLang="zh-TW" sz="2400" b="1" i="1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∈(0,1</m:t>
                    </m:r>
                    <m:r>
                      <a:rPr lang="en-US" altLang="zh-TW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+mj-lt"/>
                  </a:rPr>
                  <a:t> is a temperature </a:t>
                </a:r>
                <a:r>
                  <a:rPr lang="en-US" altLang="zh-TW" sz="2400" dirty="0" smtClean="0">
                    <a:solidFill>
                      <a:schemeClr val="tx1"/>
                    </a:solidFill>
                    <a:latin typeface="+mj-lt"/>
                  </a:rPr>
                  <a:t>parameter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TW" sz="2400" dirty="0" smtClean="0">
                    <a:solidFill>
                      <a:schemeClr val="tx1"/>
                    </a:solidFill>
                    <a:latin typeface="+mj-lt"/>
                  </a:rPr>
                  <a:t>The score becomes a mention—entity score </a:t>
                </a:r>
                <a:endParaRPr lang="en-US" altLang="zh-TW" sz="2400" dirty="0">
                  <a:solidFill>
                    <a:schemeClr val="tx1"/>
                  </a:solidFill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TW" sz="2400" dirty="0">
                    <a:solidFill>
                      <a:schemeClr val="tx1"/>
                    </a:solidFill>
                    <a:latin typeface="+mj-lt"/>
                  </a:rPr>
                  <a:t>, the </a:t>
                </a:r>
                <a:r>
                  <a:rPr lang="en-US" altLang="zh-TW" sz="2400" dirty="0" smtClean="0">
                    <a:solidFill>
                      <a:schemeClr val="tx1"/>
                    </a:solidFill>
                    <a:latin typeface="+mj-lt"/>
                  </a:rPr>
                  <a:t>model </a:t>
                </a:r>
                <a:r>
                  <a:rPr lang="en-US" altLang="zh-TW" sz="2400" dirty="0">
                    <a:solidFill>
                      <a:schemeClr val="tx1"/>
                    </a:solidFill>
                    <a:latin typeface="+mj-lt"/>
                  </a:rPr>
                  <a:t>reduces to the best-link </a:t>
                </a:r>
                <a:r>
                  <a:rPr lang="en-US" altLang="zh-TW" sz="2400" dirty="0" smtClean="0">
                    <a:solidFill>
                      <a:schemeClr val="tx1"/>
                    </a:solidFill>
                    <a:latin typeface="+mj-lt"/>
                  </a:rPr>
                  <a:t>case</a:t>
                </a:r>
                <a:endParaRPr lang="en-US" sz="2400" dirty="0" smtClean="0">
                  <a:solidFill>
                    <a:schemeClr val="accent2"/>
                  </a:solidFill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endParaRPr lang="en-US" sz="2400" dirty="0" smtClean="0">
                  <a:solidFill>
                    <a:schemeClr val="accent2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4100" y="16725128"/>
                <a:ext cx="7094876" cy="3180871"/>
              </a:xfrm>
              <a:prstGeom prst="rect">
                <a:avLst/>
              </a:prstGeom>
              <a:blipFill rotWithShape="1">
                <a:blip r:embed="rId7"/>
                <a:stretch>
                  <a:fillRect l="-1117" t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5" name="AutoShape 2"/>
          <p:cNvSpPr>
            <a:spLocks noChangeArrowheads="1"/>
          </p:cNvSpPr>
          <p:nvPr/>
        </p:nvSpPr>
        <p:spPr bwMode="auto">
          <a:xfrm>
            <a:off x="8298242" y="3478883"/>
            <a:ext cx="14255684" cy="3878528"/>
          </a:xfrm>
          <a:prstGeom prst="roundRect">
            <a:avLst>
              <a:gd name="adj" fmla="val 5736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06920" tIns="53280" rIns="106920" bIns="53280" anchor="ctr"/>
          <a:lstStyle/>
          <a:p>
            <a:pPr marL="531813" lvl="1" indent="0" algn="ctr">
              <a:lnSpc>
                <a:spcPct val="90000"/>
              </a:lnSpc>
              <a:spcBef>
                <a:spcPts val="550"/>
              </a:spcBef>
              <a:buClr>
                <a:srgbClr val="009999"/>
              </a:buClr>
              <a:buSzPct val="55000"/>
              <a:buFont typeface="Wingdings" pitchFamily="80" charset="2"/>
              <a:buNone/>
              <a:tabLst>
                <a:tab pos="531813" algn="l"/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5813" algn="l"/>
                <a:tab pos="10590213" algn="l"/>
              </a:tabLst>
            </a:pPr>
            <a:endParaRPr lang="en-US" sz="2200">
              <a:solidFill>
                <a:srgbClr val="000000"/>
              </a:solidFill>
              <a:latin typeface="+mj-lt"/>
              <a:ea typeface="PMingLiU" pitchFamily="16" charset="-120"/>
            </a:endParaRPr>
          </a:p>
          <a:p>
            <a:pPr algn="ctr">
              <a:buClrTx/>
              <a:buSzTx/>
              <a:buFontTx/>
              <a:buNone/>
              <a:tabLst>
                <a:tab pos="531813" algn="l"/>
                <a:tab pos="1446213" algn="l"/>
                <a:tab pos="2360613" algn="l"/>
                <a:tab pos="3275013" algn="l"/>
                <a:tab pos="4189413" algn="l"/>
                <a:tab pos="5103813" algn="l"/>
                <a:tab pos="6018213" algn="l"/>
                <a:tab pos="6932613" algn="l"/>
                <a:tab pos="7847013" algn="l"/>
                <a:tab pos="8761413" algn="l"/>
                <a:tab pos="9675813" algn="l"/>
                <a:tab pos="10590213" algn="l"/>
              </a:tabLst>
            </a:pPr>
            <a:endParaRPr lang="en-US" sz="2200">
              <a:solidFill>
                <a:srgbClr val="000000"/>
              </a:solidFill>
              <a:latin typeface="+mj-lt"/>
              <a:ea typeface="PMingLiU" pitchFamily="16" charset="-120"/>
            </a:endParaRPr>
          </a:p>
        </p:txBody>
      </p:sp>
      <p:sp>
        <p:nvSpPr>
          <p:cNvPr id="167" name="Text Box 17"/>
          <p:cNvSpPr txBox="1">
            <a:spLocks noChangeArrowheads="1"/>
          </p:cNvSpPr>
          <p:nvPr/>
        </p:nvSpPr>
        <p:spPr bwMode="auto">
          <a:xfrm>
            <a:off x="14437891" y="3524899"/>
            <a:ext cx="2177264" cy="6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58320" tIns="29160" rIns="58320" bIns="2916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+mj-lt"/>
                <a:ea typeface="PMingLiU" pitchFamily="16" charset="-120"/>
              </a:rPr>
              <a:t>Abstract</a:t>
            </a:r>
            <a:endParaRPr lang="en-US" sz="3600" b="1" dirty="0">
              <a:solidFill>
                <a:srgbClr val="FF0000"/>
              </a:solidFill>
              <a:latin typeface="+mj-lt"/>
              <a:ea typeface="PMingLiU" pitchFamily="16" charset="-120"/>
            </a:endParaRPr>
          </a:p>
        </p:txBody>
      </p:sp>
      <p:sp>
        <p:nvSpPr>
          <p:cNvPr id="173" name="Line 26"/>
          <p:cNvSpPr>
            <a:spLocks noChangeShapeType="1"/>
          </p:cNvSpPr>
          <p:nvPr/>
        </p:nvSpPr>
        <p:spPr bwMode="auto">
          <a:xfrm>
            <a:off x="11917611" y="4054948"/>
            <a:ext cx="6751962" cy="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lt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8379971" y="4126955"/>
            <a:ext cx="14040364" cy="33392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106920" tIns="53280" rIns="106920" bIns="53280">
            <a:spAutoFit/>
          </a:bodyPr>
          <a:lstStyle/>
          <a:p>
            <a:pPr marL="246063" algn="just">
              <a:lnSpc>
                <a:spcPct val="100000"/>
              </a:lnSpc>
              <a:buFont typeface="Wingdings" pitchFamily="2" charset="2"/>
              <a:buNone/>
              <a:tabLst>
                <a:tab pos="246063" algn="l"/>
                <a:tab pos="703263" algn="l"/>
                <a:tab pos="1160463" algn="l"/>
                <a:tab pos="1617663" algn="l"/>
                <a:tab pos="2074863" algn="l"/>
                <a:tab pos="2532063" algn="l"/>
                <a:tab pos="2989263" algn="l"/>
                <a:tab pos="3446463" algn="l"/>
                <a:tab pos="3903663" algn="l"/>
                <a:tab pos="4360863" algn="l"/>
                <a:tab pos="4818063" algn="l"/>
                <a:tab pos="5275263" algn="l"/>
                <a:tab pos="5732463" algn="l"/>
                <a:tab pos="6189663" algn="l"/>
                <a:tab pos="6646863" algn="l"/>
                <a:tab pos="7104063" algn="l"/>
                <a:tab pos="7561263" algn="l"/>
                <a:tab pos="8018463" algn="l"/>
                <a:tab pos="8475663" algn="l"/>
                <a:tab pos="8932863" algn="l"/>
                <a:tab pos="9390063" algn="l"/>
              </a:tabLst>
            </a:pP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We 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describe the Latent Left 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Linking model 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(</a:t>
            </a:r>
            <a:r>
              <a:rPr lang="en-US" altLang="zh-TW" sz="3000" dirty="0">
                <a:solidFill>
                  <a:srgbClr val="FF0000"/>
                </a:solidFill>
                <a:latin typeface="+mj-lt"/>
                <a:ea typeface="新細明體" pitchFamily="18" charset="-120"/>
              </a:rPr>
              <a:t>L3M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), a 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linguistically motivated 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latent structured 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prediction approach 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to coreference resolution. 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L3M is a simple algorithms that extends existing best-link approaches; it admits 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efficient inference and 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learning and can be augmented 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with knowledge-based 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constraints, yielding the </a:t>
            </a:r>
            <a:r>
              <a:rPr lang="en-US" altLang="zh-TW" sz="3000" dirty="0" smtClean="0">
                <a:solidFill>
                  <a:srgbClr val="FF0000"/>
                </a:solidFill>
                <a:latin typeface="+mj-lt"/>
                <a:ea typeface="新細明體" pitchFamily="18" charset="-120"/>
              </a:rPr>
              <a:t>CL3M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 algorithm. Experiments 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on ACE and </a:t>
            </a:r>
            <a:r>
              <a:rPr lang="en-US" altLang="zh-TW" sz="3000" dirty="0" err="1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Ontonotes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 data 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show that </a:t>
            </a:r>
            <a:r>
              <a:rPr lang="en-US" altLang="zh-TW" sz="3000" dirty="0" smtClean="0">
                <a:solidFill>
                  <a:srgbClr val="FF0000"/>
                </a:solidFill>
                <a:latin typeface="+mj-lt"/>
                <a:ea typeface="新細明體" pitchFamily="18" charset="-120"/>
              </a:rPr>
              <a:t>L3M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 and </a:t>
            </a:r>
            <a:r>
              <a:rPr lang="en-US" altLang="zh-TW" sz="3000" dirty="0" smtClean="0">
                <a:solidFill>
                  <a:srgbClr val="FF0000"/>
                </a:solidFill>
                <a:latin typeface="+mj-lt"/>
                <a:ea typeface="新細明體" pitchFamily="18" charset="-120"/>
              </a:rPr>
              <a:t>CL3M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 are 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more accurate than 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several state-of-the-art 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approaches as well as 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some structured </a:t>
            </a:r>
            <a:r>
              <a:rPr lang="en-US" altLang="zh-TW" sz="3000" dirty="0">
                <a:solidFill>
                  <a:srgbClr val="000000"/>
                </a:solidFill>
                <a:latin typeface="+mj-lt"/>
                <a:ea typeface="新細明體" pitchFamily="18" charset="-120"/>
              </a:rPr>
              <a:t>prediction </a:t>
            </a:r>
            <a:r>
              <a:rPr lang="en-US" altLang="zh-TW" sz="3000" dirty="0" smtClean="0">
                <a:solidFill>
                  <a:srgbClr val="000000"/>
                </a:solidFill>
                <a:latin typeface="+mj-lt"/>
                <a:ea typeface="新細明體" pitchFamily="18" charset="-120"/>
              </a:rPr>
              <a:t>models.</a:t>
            </a:r>
            <a:endParaRPr lang="en-US" sz="30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1957616"/>
              </p:ext>
            </p:extLst>
          </p:nvPr>
        </p:nvGraphicFramePr>
        <p:xfrm>
          <a:off x="22876969" y="7185274"/>
          <a:ext cx="8561068" cy="3990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624291"/>
              </p:ext>
            </p:extLst>
          </p:nvPr>
        </p:nvGraphicFramePr>
        <p:xfrm>
          <a:off x="22958009" y="11603113"/>
          <a:ext cx="8561068" cy="373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9" name="Line 13"/>
          <p:cNvSpPr>
            <a:spLocks noChangeShapeType="1"/>
          </p:cNvSpPr>
          <p:nvPr/>
        </p:nvSpPr>
        <p:spPr bwMode="auto">
          <a:xfrm flipV="1">
            <a:off x="22923322" y="11605363"/>
            <a:ext cx="8352928" cy="23614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lt"/>
            </a:endParaRPr>
          </a:p>
        </p:txBody>
      </p:sp>
      <p:sp>
        <p:nvSpPr>
          <p:cNvPr id="181" name="Text Box 12"/>
          <p:cNvSpPr txBox="1">
            <a:spLocks noChangeArrowheads="1"/>
          </p:cNvSpPr>
          <p:nvPr/>
        </p:nvSpPr>
        <p:spPr bwMode="auto">
          <a:xfrm>
            <a:off x="22850174" y="10950508"/>
            <a:ext cx="8712968" cy="6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58320" tIns="29160" rIns="58320" bIns="2916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Performance on Name</a:t>
            </a:r>
            <a:r>
              <a:rPr lang="zh-TW" altLang="en-US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Entities</a:t>
            </a:r>
            <a:endParaRPr lang="en-US" sz="3300" b="1" dirty="0">
              <a:solidFill>
                <a:srgbClr val="FF0000"/>
              </a:solidFill>
              <a:latin typeface="+mj-lt"/>
              <a:ea typeface="PMingLiU" pitchFamily="16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 Box 8"/>
              <p:cNvSpPr txBox="1">
                <a:spLocks noChangeArrowheads="1"/>
              </p:cNvSpPr>
              <p:nvPr/>
            </p:nvSpPr>
            <p:spPr bwMode="auto">
              <a:xfrm>
                <a:off x="8149769" y="8269754"/>
                <a:ext cx="7105701" cy="101645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106920" tIns="53280" rIns="106920" bIns="53280">
                <a:spAutoFit/>
              </a:bodyPr>
              <a:lstStyle/>
              <a:p>
                <a:pPr marL="246063">
                  <a:lnSpc>
                    <a:spcPct val="100000"/>
                  </a:lnSpc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sz="2200" b="1" dirty="0" smtClean="0">
                    <a:solidFill>
                      <a:srgbClr val="FF0000"/>
                    </a:solidFill>
                    <a:ea typeface="PMingLiU" pitchFamily="16" charset="-120"/>
                  </a:rPr>
                  <a:t>Keys</a:t>
                </a:r>
                <a:r>
                  <a:rPr lang="en-US" sz="2200" b="1" dirty="0" smtClean="0">
                    <a:solidFill>
                      <a:srgbClr val="000000"/>
                    </a:solidFill>
                    <a:ea typeface="PMingLiU" pitchFamily="16" charset="-120"/>
                  </a:rPr>
                  <a:t>: </a:t>
                </a:r>
              </a:p>
              <a:p>
                <a:pPr marL="703263" indent="-457200">
                  <a:lnSpc>
                    <a:spcPct val="100000"/>
                  </a:lnSpc>
                  <a:buFont typeface="Wingdings" panose="05000000000000000000" pitchFamily="2" charset="2"/>
                  <a:buChar char="Ø"/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sz="2200" dirty="0" smtClean="0">
                    <a:solidFill>
                      <a:srgbClr val="000000"/>
                    </a:solidFill>
                    <a:ea typeface="PMingLiU" pitchFamily="16" charset="-120"/>
                  </a:rPr>
                  <a:t>Each item can link only to an item on </a:t>
                </a:r>
                <a:r>
                  <a:rPr lang="en-US" sz="2200" dirty="0">
                    <a:solidFill>
                      <a:srgbClr val="000000"/>
                    </a:solidFill>
                    <a:ea typeface="PMingLiU" pitchFamily="16" charset="-120"/>
                  </a:rPr>
                  <a:t>its left (creating a left-link</a:t>
                </a:r>
                <a:r>
                  <a:rPr lang="en-US" sz="2200" dirty="0" smtClean="0">
                    <a:solidFill>
                      <a:srgbClr val="000000"/>
                    </a:solidFill>
                    <a:ea typeface="PMingLiU" pitchFamily="16" charset="-120"/>
                  </a:rPr>
                  <a:t>)</a:t>
                </a:r>
                <a:endParaRPr lang="en-US" sz="2200" dirty="0">
                  <a:solidFill>
                    <a:srgbClr val="000000"/>
                  </a:solidFill>
                  <a:ea typeface="PMingLiU" pitchFamily="16" charset="-120"/>
                </a:endParaRPr>
              </a:p>
              <a:p>
                <a:pPr lvl="1" indent="-457200" algn="just">
                  <a:buFont typeface="Wingdings" panose="05000000000000000000" pitchFamily="2" charset="2"/>
                  <a:buChar char="Ø"/>
                  <a:tabLst>
                    <a:tab pos="246063" algn="l"/>
                    <a:tab pos="704850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endParaRPr lang="en-US" altLang="zh-TW" sz="2200" dirty="0" smtClean="0">
                  <a:solidFill>
                    <a:srgbClr val="000000"/>
                  </a:solidFill>
                  <a:latin typeface="+mj-lt"/>
                  <a:ea typeface="PMingLiU" pitchFamily="16" charset="-120"/>
                </a:endParaRPr>
              </a:p>
              <a:p>
                <a:pPr lvl="1" indent="-457200" algn="just">
                  <a:buFont typeface="Wingdings" panose="05000000000000000000" pitchFamily="2" charset="2"/>
                  <a:buChar char="Ø"/>
                  <a:tabLst>
                    <a:tab pos="246063" algn="l"/>
                    <a:tab pos="704850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altLang="zh-TW" sz="2200" dirty="0" smtClean="0">
                    <a:solidFill>
                      <a:srgbClr val="000000"/>
                    </a:solidFill>
                    <a:latin typeface="+mj-lt"/>
                    <a:ea typeface="PMingLiU" pitchFamily="16" charset="-120"/>
                  </a:rPr>
                  <a:t>Score </a:t>
                </a:r>
                <a:r>
                  <a:rPr lang="en-US" altLang="zh-TW" sz="2200" dirty="0">
                    <a:solidFill>
                      <a:srgbClr val="000000"/>
                    </a:solidFill>
                    <a:latin typeface="+mj-lt"/>
                    <a:ea typeface="PMingLiU" pitchFamily="16" charset="-120"/>
                  </a:rPr>
                  <a:t>of a mention clustering is the sum of the left-links</a:t>
                </a:r>
                <a:endParaRPr lang="en-US" altLang="zh-TW" sz="2200" dirty="0" smtClean="0">
                  <a:solidFill>
                    <a:srgbClr val="000000"/>
                  </a:solidFill>
                  <a:latin typeface="+mj-lt"/>
                  <a:ea typeface="PMingLiU" pitchFamily="16" charset="-120"/>
                </a:endParaRPr>
              </a:p>
              <a:p>
                <a:pPr marL="360363" lvl="1" indent="0" algn="just"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altLang="zh-TW" sz="2200" dirty="0">
                    <a:solidFill>
                      <a:srgbClr val="000000"/>
                    </a:solidFill>
                    <a:latin typeface="+mj-lt"/>
                    <a:ea typeface="PMingLiU" pitchFamily="16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MingLiU" pitchFamily="16" charset="-120"/>
                      </a:rPr>
                      <m:t>𝑠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</m:ctrlPr>
                      </m:dPr>
                      <m:e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𝐶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;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𝑑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,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𝑤</m:t>
                        </m:r>
                      </m:e>
                    </m:d>
                    <m:r>
                      <a:rPr lang="en-US" altLang="zh-TW" sz="22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PMingLiU" pitchFamily="16" charset="-12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𝑖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=1…</m:t>
                        </m:r>
                        <m:sSub>
                          <m:sSubPr>
                            <m:ctrlPr>
                              <a:rPr lang="en-US" altLang="zh-TW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 pitchFamily="16" charset="-120"/>
                              </a:rPr>
                            </m:ctrlPr>
                          </m:sSubPr>
                          <m:e>
                            <m:r>
                              <a:rPr lang="en-US" altLang="zh-TW" sz="2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 pitchFamily="16" charset="-12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 pitchFamily="16" charset="-120"/>
                              </a:rPr>
                              <m:t>𝑑</m:t>
                            </m:r>
                          </m:sub>
                        </m:sSub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, </m:t>
                        </m:r>
                        <m:d>
                          <m:dPr>
                            <m:ctrlPr>
                              <a:rPr lang="en-US" altLang="zh-TW" sz="2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 pitchFamily="16" charset="-120"/>
                              </a:rPr>
                            </m:ctrlPr>
                          </m:dPr>
                          <m:e>
                            <m:r>
                              <a:rPr lang="en-US" altLang="zh-TW" sz="2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 pitchFamily="16" charset="-120"/>
                              </a:rPr>
                              <m:t>𝑗</m:t>
                            </m:r>
                            <m:r>
                              <a:rPr lang="en-US" altLang="zh-TW" sz="2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 pitchFamily="16" charset="-120"/>
                              </a:rPr>
                              <m:t>, </m:t>
                            </m:r>
                            <m:r>
                              <a:rPr lang="en-US" altLang="zh-TW" sz="22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PMingLiU" pitchFamily="16" charset="-120"/>
                              </a:rPr>
                              <m:t>𝑖</m:t>
                            </m:r>
                          </m:e>
                        </m:d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 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𝑖𝑠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 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𝑎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 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𝑙𝑒𝑓𝑡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−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𝑙𝑖𝑛𝑘</m:t>
                        </m:r>
                      </m:sub>
                      <m:sup/>
                      <m:e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𝑤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⋅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𝜙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(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𝑗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,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𝑖</m:t>
                        </m:r>
                        <m:r>
                          <a:rPr lang="en-US" altLang="zh-TW" sz="22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PMingLiU" pitchFamily="16" charset="-120"/>
                          </a:rPr>
                          <m:t>)</m:t>
                        </m:r>
                      </m:e>
                    </m:nary>
                  </m:oMath>
                </a14:m>
                <a:endParaRPr lang="en-US" altLang="zh-TW" sz="2200" dirty="0" smtClean="0">
                  <a:solidFill>
                    <a:srgbClr val="000000"/>
                  </a:solidFill>
                  <a:latin typeface="+mj-lt"/>
                  <a:ea typeface="PMingLiU" pitchFamily="16" charset="-120"/>
                </a:endParaRPr>
              </a:p>
              <a:p>
                <a:pPr marL="588963" indent="-342900" algn="just">
                  <a:buFont typeface="Wingdings" panose="05000000000000000000" pitchFamily="2" charset="2"/>
                  <a:buChar char="Ø"/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endParaRPr lang="en-US" sz="2200" dirty="0" smtClean="0">
                  <a:solidFill>
                    <a:schemeClr val="tx1"/>
                  </a:solidFill>
                </a:endParaRPr>
              </a:p>
              <a:p>
                <a:pPr marL="588963" indent="-342900" algn="just">
                  <a:buFont typeface="Wingdings" panose="05000000000000000000" pitchFamily="2" charset="2"/>
                  <a:buChar char="Ø"/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sz="2200" dirty="0" smtClean="0">
                    <a:solidFill>
                      <a:schemeClr val="tx1"/>
                    </a:solidFill>
                  </a:rPr>
                  <a:t>Pairwise Scoring function is trained jointly with Best-Link inference. </a:t>
                </a:r>
              </a:p>
              <a:p>
                <a:pPr marL="246063" algn="just"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endParaRPr lang="en-US" sz="2200" b="1" dirty="0" smtClean="0">
                  <a:solidFill>
                    <a:srgbClr val="FF0000"/>
                  </a:solidFill>
                  <a:latin typeface="+mj-lt"/>
                  <a:ea typeface="PMingLiU" pitchFamily="16" charset="-120"/>
                </a:endParaRPr>
              </a:p>
              <a:p>
                <a:pPr marL="360363" lvl="1" indent="0" algn="just"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sz="2200" b="1" dirty="0" smtClean="0">
                    <a:solidFill>
                      <a:srgbClr val="FF0000"/>
                    </a:solidFill>
                    <a:latin typeface="+mj-lt"/>
                    <a:ea typeface="PMingLiU" pitchFamily="16" charset="-120"/>
                  </a:rPr>
                  <a:t>Inference:</a:t>
                </a:r>
              </a:p>
              <a:p>
                <a:pPr marL="588963" indent="-342900" algn="just">
                  <a:buFont typeface="Wingdings" panose="05000000000000000000" pitchFamily="2" charset="2"/>
                  <a:buChar char="Ø"/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F</a:t>
                </a: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ind the best clustering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 to maximize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2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</m:t>
                    </m:r>
                    <m:d>
                      <m:dPr>
                        <m:ctrlP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endParaRPr lang="en-US" altLang="zh-TW" sz="22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360363" lvl="1" indent="0" algn="just">
                  <a:buNone/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altLang="zh-TW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=1…</m:t>
                          </m:r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func>
                            <m:funcPr>
                              <m:ctrlP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TW" sz="2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22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altLang="zh-TW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lim>
                              </m:limLow>
                              <m:r>
                                <a:rPr lang="en-US" altLang="zh-TW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fName>
                            <m:e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altLang="zh-TW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altLang="zh-TW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TW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altLang="zh-TW" sz="22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588963" indent="-342900" algn="just">
                  <a:buFont typeface="Wingdings" panose="05000000000000000000" pitchFamily="2" charset="2"/>
                  <a:buChar char="Ø"/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Can be solved by the Best-Link algorithm</a:t>
                </a:r>
              </a:p>
              <a:p>
                <a:pPr marL="588963" indent="-342900" algn="just">
                  <a:buFont typeface="Wingdings" panose="05000000000000000000" pitchFamily="2" charset="2"/>
                  <a:buChar char="Ø"/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endParaRPr lang="en-US" altLang="zh-TW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360363" lvl="1" indent="0" algn="just"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sz="2200" b="1" dirty="0" smtClean="0">
                    <a:solidFill>
                      <a:srgbClr val="FF0000"/>
                    </a:solidFill>
                    <a:latin typeface="+mj-lt"/>
                    <a:ea typeface="PMingLiU" pitchFamily="16" charset="-120"/>
                  </a:rPr>
                  <a:t>Learning:</a:t>
                </a:r>
                <a:endParaRPr lang="en-US" sz="2200" b="1" dirty="0">
                  <a:solidFill>
                    <a:srgbClr val="FF0000"/>
                  </a:solidFill>
                  <a:latin typeface="+mj-lt"/>
                  <a:ea typeface="PMingLiU" pitchFamily="16" charset="-120"/>
                </a:endParaRPr>
              </a:p>
              <a:p>
                <a:pPr marL="576263" lvl="1" indent="-342900" algn="just">
                  <a:buFont typeface="Wingdings" panose="05000000000000000000" pitchFamily="2" charset="2"/>
                  <a:buChar char="Ø"/>
                  <a:tabLst>
                    <a:tab pos="246063" algn="l"/>
                    <a:tab pos="812800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altLang="zh-TW" sz="2200" dirty="0" smtClean="0">
                    <a:solidFill>
                      <a:schemeClr val="tx1"/>
                    </a:solidFill>
                  </a:rPr>
                  <a:t>Learning involves </a:t>
                </a:r>
                <a:r>
                  <a:rPr lang="en-US" sz="2200" dirty="0">
                    <a:solidFill>
                      <a:schemeClr val="tx1"/>
                    </a:solidFill>
                    <a:ea typeface="PMingLiU" pitchFamily="16" charset="-120"/>
                  </a:rPr>
                  <a:t>minimizing the function</a:t>
                </a:r>
                <a:r>
                  <a:rPr lang="en-US" sz="2200" dirty="0" smtClean="0">
                    <a:solidFill>
                      <a:schemeClr val="tx1"/>
                    </a:solidFill>
                    <a:ea typeface="PMingLiU" pitchFamily="16" charset="-120"/>
                  </a:rPr>
                  <a:t>:</a:t>
                </a:r>
                <a:r>
                  <a:rPr lang="en-US" altLang="zh-TW" sz="2200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rgbClr val="FF0000"/>
                  </a:solidFill>
                  <a:latin typeface="+mj-lt"/>
                  <a:ea typeface="PMingLiU" pitchFamily="16" charset="-12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TW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d>
                      <m:d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lit/>
                      </m:rP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lit/>
                      </m:rP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2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altLang="zh-TW" sz="22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f>
                      <m:fPr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m:rPr>
                            <m:lit/>
                          </m:r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</m:sSub>
                          </m:den>
                        </m:f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2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altLang="zh-TW" sz="22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</m:t>
                            </m:r>
                          </m:lim>
                        </m:limLow>
                        <m:r>
                          <a:rPr lang="en-US" altLang="zh-TW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d>
                          <m:dPr>
                            <m:ctrlP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2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d>
                          <m:dPr>
                            <m:ctrlP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altLang="zh-TW" sz="22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zh-TW" sz="2200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2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2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571500" indent="-342900">
                  <a:buFont typeface="Wingdings" panose="05000000000000000000" pitchFamily="2" charset="2"/>
                  <a:buChar char="Ø"/>
                </a:pP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Can be solved by CCCP (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Yuille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 and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Rangarajan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 03)</a:t>
                </a:r>
              </a:p>
              <a:p>
                <a:pPr marL="571500" indent="-34290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We use a fast </a:t>
                </a:r>
                <a:r>
                  <a:rPr lang="en-US" sz="2200" dirty="0">
                    <a:solidFill>
                      <a:srgbClr val="FF0000"/>
                    </a:solidFill>
                    <a:latin typeface="+mj-lt"/>
                  </a:rPr>
                  <a:t>stochastic sub-gradient descent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procedure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to perform SGD on a per-mention basis</a:t>
                </a:r>
              </a:p>
              <a:p>
                <a:pPr marL="571500" indent="-342900">
                  <a:buFont typeface="Wingdings" panose="05000000000000000000" pitchFamily="2" charset="2"/>
                  <a:buChar char="Ø"/>
                </a:pP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Sub-gradient of mention </a:t>
                </a:r>
                <a:r>
                  <a:rPr lang="en-US" sz="2200" dirty="0" err="1" smtClean="0">
                    <a:solidFill>
                      <a:schemeClr val="tx1"/>
                    </a:solidFill>
                    <a:latin typeface="+mj-lt"/>
                  </a:rPr>
                  <a:t>i</a:t>
                </a:r>
                <a:r>
                  <a:rPr lang="en-US" sz="2200" dirty="0" smtClean="0">
                    <a:solidFill>
                      <a:schemeClr val="tx1"/>
                    </a:solidFill>
                    <a:latin typeface="+mj-lt"/>
                  </a:rPr>
                  <a:t> in document </a:t>
                </a:r>
                <a:r>
                  <a:rPr lang="en-US" sz="2200" dirty="0">
                    <a:solidFill>
                      <a:schemeClr val="tx1"/>
                    </a:solidFill>
                    <a:latin typeface="+mj-lt"/>
                  </a:rPr>
                  <a:t>d</a:t>
                </a:r>
              </a:p>
              <a:p>
                <a:pPr marL="571500" indent="-342900">
                  <a:buFont typeface="Wingdings" panose="05000000000000000000" pitchFamily="2" charset="2"/>
                  <a:buChar char="Ø"/>
                </a:pPr>
                <a:endParaRPr 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246063">
                  <a:lnSpc>
                    <a:spcPct val="100000"/>
                  </a:lnSpc>
                  <a:buFont typeface="Wingdings" pitchFamily="2" charset="2"/>
                  <a:buNone/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endParaRPr lang="en-US" sz="2200" dirty="0" smtClean="0">
                  <a:solidFill>
                    <a:schemeClr val="tx1"/>
                  </a:solidFill>
                  <a:latin typeface="+mj-lt"/>
                  <a:ea typeface="PMingLiU" pitchFamily="16" charset="-120"/>
                </a:endParaRPr>
              </a:p>
            </p:txBody>
          </p:sp>
        </mc:Choice>
        <mc:Fallback xmlns="">
          <p:sp>
            <p:nvSpPr>
              <p:cNvPr id="183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49769" y="8269754"/>
                <a:ext cx="7105701" cy="10164521"/>
              </a:xfrm>
              <a:prstGeom prst="rect">
                <a:avLst/>
              </a:prstGeom>
              <a:blipFill rotWithShape="1">
                <a:blip r:embed="rId10"/>
                <a:stretch>
                  <a:fillRect t="-240" r="-943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2" name="Picture 2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28308" y="8741760"/>
            <a:ext cx="3865239" cy="935752"/>
          </a:xfrm>
          <a:prstGeom prst="rect">
            <a:avLst/>
          </a:prstGeom>
        </p:spPr>
      </p:pic>
      <p:sp>
        <p:nvSpPr>
          <p:cNvPr id="223" name="Line 13"/>
          <p:cNvSpPr>
            <a:spLocks noChangeShapeType="1"/>
          </p:cNvSpPr>
          <p:nvPr/>
        </p:nvSpPr>
        <p:spPr bwMode="auto">
          <a:xfrm flipV="1">
            <a:off x="22964647" y="15892239"/>
            <a:ext cx="8352928" cy="23614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lt"/>
            </a:endParaRPr>
          </a:p>
        </p:txBody>
      </p:sp>
      <p:sp>
        <p:nvSpPr>
          <p:cNvPr id="224" name="Text Box 12"/>
          <p:cNvSpPr txBox="1">
            <a:spLocks noChangeArrowheads="1"/>
          </p:cNvSpPr>
          <p:nvPr/>
        </p:nvSpPr>
        <p:spPr bwMode="auto">
          <a:xfrm>
            <a:off x="22891499" y="15237384"/>
            <a:ext cx="8712968" cy="6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58320" tIns="29160" rIns="58320" bIns="2916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TW" sz="3600" b="1" dirty="0" smtClean="0">
                <a:solidFill>
                  <a:srgbClr val="FF0000"/>
                </a:solidFill>
                <a:latin typeface="+mj-lt"/>
              </a:rPr>
              <a:t>Ablation Study on Constraints</a:t>
            </a:r>
            <a:endParaRPr lang="en-US" sz="3300" b="1" dirty="0">
              <a:solidFill>
                <a:srgbClr val="FF0000"/>
              </a:solidFill>
              <a:latin typeface="+mj-lt"/>
              <a:ea typeface="PMingLiU" pitchFamily="16" charset="-120"/>
            </a:endParaRPr>
          </a:p>
        </p:txBody>
      </p:sp>
      <p:graphicFrame>
        <p:nvGraphicFramePr>
          <p:cNvPr id="22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569419"/>
              </p:ext>
            </p:extLst>
          </p:nvPr>
        </p:nvGraphicFramePr>
        <p:xfrm>
          <a:off x="22975176" y="16034475"/>
          <a:ext cx="8462963" cy="382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19" name="Line 7"/>
          <p:cNvSpPr>
            <a:spLocks noChangeShapeType="1"/>
          </p:cNvSpPr>
          <p:nvPr/>
        </p:nvSpPr>
        <p:spPr bwMode="auto">
          <a:xfrm>
            <a:off x="1248049" y="15667957"/>
            <a:ext cx="6654205" cy="5701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lt"/>
            </a:endParaRPr>
          </a:p>
        </p:txBody>
      </p:sp>
      <p:sp>
        <p:nvSpPr>
          <p:cNvPr id="121" name="Text Box 6"/>
          <p:cNvSpPr txBox="1">
            <a:spLocks noChangeArrowheads="1"/>
          </p:cNvSpPr>
          <p:nvPr/>
        </p:nvSpPr>
        <p:spPr bwMode="auto">
          <a:xfrm>
            <a:off x="1241359" y="15017928"/>
            <a:ext cx="7667625" cy="612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58320" tIns="29160" rIns="58320" bIns="2916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Best-Link Inference</a:t>
            </a:r>
            <a:endParaRPr lang="en-US" sz="3300" b="1" dirty="0">
              <a:solidFill>
                <a:srgbClr val="FF0000"/>
              </a:solidFill>
              <a:latin typeface="+mj-lt"/>
              <a:ea typeface="PMingLiU" pitchFamily="16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 Box 8"/>
              <p:cNvSpPr txBox="1">
                <a:spLocks noChangeArrowheads="1"/>
              </p:cNvSpPr>
              <p:nvPr/>
            </p:nvSpPr>
            <p:spPr bwMode="auto">
              <a:xfrm>
                <a:off x="1136696" y="8951491"/>
                <a:ext cx="7064048" cy="586302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square" lIns="106920" tIns="53280" rIns="106920" bIns="5328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rgbClr val="000000"/>
                    </a:solidFill>
                    <a:ea typeface="新細明體" pitchFamily="18" charset="-120"/>
                  </a:rPr>
                  <a:t>Mentions </a:t>
                </a:r>
                <a:r>
                  <a:rPr lang="en-US" sz="2200" dirty="0" smtClean="0">
                    <a:solidFill>
                      <a:srgbClr val="000000"/>
                    </a:solidFill>
                    <a:ea typeface="新細明體" pitchFamily="18" charset="-120"/>
                  </a:rPr>
                  <a:t>are presented </a:t>
                </a:r>
                <a:r>
                  <a:rPr lang="en-US" sz="2200" dirty="0">
                    <a:solidFill>
                      <a:srgbClr val="000000"/>
                    </a:solidFill>
                    <a:ea typeface="新細明體" pitchFamily="18" charset="-120"/>
                  </a:rPr>
                  <a:t>in a </a:t>
                </a:r>
                <a:r>
                  <a:rPr lang="en-US" sz="2200" dirty="0">
                    <a:solidFill>
                      <a:srgbClr val="FF0000"/>
                    </a:solidFill>
                    <a:ea typeface="新細明體" pitchFamily="18" charset="-120"/>
                  </a:rPr>
                  <a:t>left-to-right</a:t>
                </a:r>
                <a:r>
                  <a:rPr lang="en-US" sz="2200" dirty="0">
                    <a:solidFill>
                      <a:srgbClr val="000000"/>
                    </a:solidFill>
                    <a:ea typeface="新細明體" pitchFamily="18" charset="-120"/>
                  </a:rPr>
                  <a:t> order</a:t>
                </a: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solidFill>
                      <a:srgbClr val="000000"/>
                    </a:solidFill>
                    <a:ea typeface="新細明體" pitchFamily="18" charset="-120"/>
                  </a:rPr>
                  <a:t>The most successful approach over the last few years has been </a:t>
                </a:r>
                <a:r>
                  <a:rPr lang="en-US" sz="2200" dirty="0">
                    <a:solidFill>
                      <a:srgbClr val="FF0000"/>
                    </a:solidFill>
                    <a:ea typeface="新細明體" pitchFamily="18" charset="-120"/>
                  </a:rPr>
                  <a:t>Pairwise classification</a:t>
                </a:r>
                <a:r>
                  <a:rPr lang="en-US" sz="2200" dirty="0">
                    <a:solidFill>
                      <a:srgbClr val="000000"/>
                    </a:solidFill>
                    <a:ea typeface="新細明體" pitchFamily="18" charset="-120"/>
                  </a:rPr>
                  <a:t> (e.g., </a:t>
                </a:r>
                <a:r>
                  <a:rPr lang="en-US" sz="2200" dirty="0" err="1">
                    <a:solidFill>
                      <a:srgbClr val="000000"/>
                    </a:solidFill>
                    <a:ea typeface="新細明體" pitchFamily="18" charset="-120"/>
                  </a:rPr>
                  <a:t>Bengtson</a:t>
                </a:r>
                <a:r>
                  <a:rPr lang="en-US" sz="2200" dirty="0">
                    <a:solidFill>
                      <a:srgbClr val="000000"/>
                    </a:solidFill>
                    <a:ea typeface="新細明體" pitchFamily="18" charset="-120"/>
                  </a:rPr>
                  <a:t> and Roth 2008</a:t>
                </a:r>
                <a:r>
                  <a:rPr lang="en-US" sz="2200" dirty="0" smtClean="0">
                    <a:solidFill>
                      <a:srgbClr val="000000"/>
                    </a:solidFill>
                    <a:ea typeface="新細明體" pitchFamily="18" charset="-120"/>
                  </a:rPr>
                  <a:t>)</a:t>
                </a:r>
                <a:endParaRPr lang="en-US" altLang="zh-TW" sz="22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For each pair </a:t>
                </a:r>
                <a14:m>
                  <m:oMath xmlns:m="http://schemas.openxmlformats.org/officeDocument/2006/math"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, generate a compatibility </a:t>
                </a: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score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𝑆𝑐𝑜𝑟𝑒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2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Features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include: </a:t>
                </a:r>
                <a:endParaRPr lang="en-US" altLang="zh-TW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57150" indent="-342900"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Lexical Features: edit distance, having the same head </a:t>
                </a:r>
                <a:r>
                  <a:rPr lang="en-US" altLang="zh-TW" sz="2200" dirty="0" smtClean="0">
                    <a:solidFill>
                      <a:schemeClr val="tx1"/>
                    </a:solidFill>
                    <a:latin typeface="+mj-lt"/>
                  </a:rPr>
                  <a:t>words,...</a:t>
                </a:r>
                <a:endParaRPr lang="en-US" altLang="zh-TW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57150" indent="-342900"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Compatibility: gender (male, female, unknown), type, number…</a:t>
                </a:r>
              </a:p>
              <a:p>
                <a:pPr marL="57150" indent="-342900">
                  <a:buFont typeface="Arial" panose="020B0604020202020204" pitchFamily="34" charset="0"/>
                  <a:buChar char="•"/>
                </a:pPr>
                <a:r>
                  <a:rPr lang="en-US" altLang="zh-TW" sz="2200" dirty="0">
                    <a:solidFill>
                      <a:schemeClr val="tx1"/>
                    </a:solidFill>
                    <a:latin typeface="+mj-lt"/>
                  </a:rPr>
                  <a:t>Distance: #mentions/#sentences between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TW" sz="2200" dirty="0" smtClean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zh-TW" sz="2200" dirty="0" smtClean="0">
                    <a:solidFill>
                      <a:schemeClr val="tx1"/>
                    </a:solidFill>
                  </a:rPr>
                  <a:t>Existing works train a scorer by binary classification (</a:t>
                </a:r>
                <a:r>
                  <a:rPr lang="en-US" altLang="zh-TW" sz="2200" dirty="0" err="1" smtClean="0">
                    <a:solidFill>
                      <a:schemeClr val="tx1"/>
                    </a:solidFill>
                  </a:rPr>
                  <a:t>e.g</a:t>
                </a:r>
                <a:r>
                  <a:rPr lang="en-US" altLang="zh-TW" sz="22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新細明體" pitchFamily="18" charset="-120"/>
                  </a:rPr>
                  <a:t>Bengtson</a:t>
                </a:r>
                <a:r>
                  <a:rPr lang="en-US" sz="2200" dirty="0">
                    <a:solidFill>
                      <a:srgbClr val="000000"/>
                    </a:solidFill>
                    <a:ea typeface="新細明體" pitchFamily="18" charset="-120"/>
                  </a:rPr>
                  <a:t> and Roth </a:t>
                </a:r>
                <a:r>
                  <a:rPr lang="en-US" sz="2200" dirty="0" smtClean="0">
                    <a:solidFill>
                      <a:srgbClr val="000000"/>
                    </a:solidFill>
                    <a:ea typeface="新細明體" pitchFamily="18" charset="-120"/>
                  </a:rPr>
                  <a:t>2008)</a:t>
                </a:r>
                <a:endParaRPr lang="en-US" altLang="zh-TW" sz="2200" dirty="0" smtClean="0">
                  <a:solidFill>
                    <a:schemeClr val="tx1"/>
                  </a:solidFill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Ø"/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altLang="zh-TW" sz="2200" dirty="0" smtClean="0">
                    <a:solidFill>
                      <a:schemeClr val="tx1"/>
                    </a:solidFill>
                  </a:rPr>
                  <a:t>Suffer from a severe label imbalance problem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Ø"/>
                  <a:tabLst>
                    <a:tab pos="246063" algn="l"/>
                    <a:tab pos="703263" algn="l"/>
                    <a:tab pos="1160463" algn="l"/>
                    <a:tab pos="1617663" algn="l"/>
                    <a:tab pos="2074863" algn="l"/>
                    <a:tab pos="2532063" algn="l"/>
                    <a:tab pos="2989263" algn="l"/>
                    <a:tab pos="3446463" algn="l"/>
                    <a:tab pos="3903663" algn="l"/>
                    <a:tab pos="4360863" algn="l"/>
                    <a:tab pos="4818063" algn="l"/>
                    <a:tab pos="5275263" algn="l"/>
                    <a:tab pos="5732463" algn="l"/>
                    <a:tab pos="6189663" algn="l"/>
                    <a:tab pos="6646863" algn="l"/>
                    <a:tab pos="7104063" algn="l"/>
                    <a:tab pos="7561263" algn="l"/>
                    <a:tab pos="8018463" algn="l"/>
                    <a:tab pos="8475663" algn="l"/>
                    <a:tab pos="8932863" algn="l"/>
                    <a:tab pos="9390063" algn="l"/>
                  </a:tabLst>
                </a:pPr>
                <a:r>
                  <a:rPr lang="en-US" altLang="zh-TW" sz="2200" dirty="0" smtClean="0">
                    <a:solidFill>
                      <a:schemeClr val="tx1"/>
                    </a:solidFill>
                  </a:rPr>
                  <a:t>Training Is done</a:t>
                </a:r>
                <a:r>
                  <a:rPr lang="en-US" altLang="zh-TW" sz="2200" dirty="0" smtClean="0">
                    <a:solidFill>
                      <a:srgbClr val="FF0000"/>
                    </a:solidFill>
                  </a:rPr>
                  <a:t> independently </a:t>
                </a:r>
                <a:r>
                  <a:rPr lang="en-US" altLang="zh-TW" sz="2200" dirty="0" smtClean="0">
                    <a:solidFill>
                      <a:schemeClr val="tx1"/>
                    </a:solidFill>
                  </a:rPr>
                  <a:t>of the inference step (Best-Link Inference).</a:t>
                </a:r>
                <a:endParaRPr lang="en-US" altLang="zh-TW" sz="2200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24" name="Text 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36696" y="8951491"/>
                <a:ext cx="7064048" cy="5863022"/>
              </a:xfrm>
              <a:prstGeom prst="rect">
                <a:avLst/>
              </a:prstGeom>
              <a:blipFill rotWithShape="1">
                <a:blip r:embed="rId13"/>
                <a:stretch>
                  <a:fillRect l="-777" t="-312" r="-2502" b="-1143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3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67314" y="17489127"/>
            <a:ext cx="6950321" cy="209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2732" y="17736467"/>
            <a:ext cx="6453859" cy="2030608"/>
          </a:xfrm>
          <a:prstGeom prst="rect">
            <a:avLst/>
          </a:prstGeom>
        </p:spPr>
      </p:pic>
      <p:sp>
        <p:nvSpPr>
          <p:cNvPr id="50" name="Line 26"/>
          <p:cNvSpPr>
            <a:spLocks noChangeShapeType="1"/>
          </p:cNvSpPr>
          <p:nvPr/>
        </p:nvSpPr>
        <p:spPr bwMode="auto">
          <a:xfrm flipV="1">
            <a:off x="23008704" y="4244661"/>
            <a:ext cx="6776078" cy="2477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lt"/>
            </a:endParaRPr>
          </a:p>
        </p:txBody>
      </p:sp>
      <p:sp>
        <p:nvSpPr>
          <p:cNvPr id="51" name="Line 26"/>
          <p:cNvSpPr>
            <a:spLocks noChangeShapeType="1"/>
          </p:cNvSpPr>
          <p:nvPr/>
        </p:nvSpPr>
        <p:spPr bwMode="auto">
          <a:xfrm flipV="1">
            <a:off x="15652840" y="16596385"/>
            <a:ext cx="6776078" cy="2477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zh-TW" altLang="en-US"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6" grpId="0">
        <p:bldSub>
          <a:bldChart bld="series"/>
        </p:bldSub>
      </p:bldGraphic>
      <p:bldGraphic spid="178" grpId="0">
        <p:bldSub>
          <a:bldChart bld="series"/>
        </p:bldSub>
      </p:bldGraphic>
      <p:bldGraphic spid="225" grpId="0">
        <p:bldSub>
          <a:bldChart bld="series"/>
        </p:bldSub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ICONNECT@7CDFRGUT47BDY57I" val="4106"/>
  <p:tag name="DEFAULTDISPLAYSOURCE" val="\documentclass{article}\pagestyle{empty}&#10;\begin{document}&#10;&#10;\end{document}&#10;"/>
  <p:tag name="EMBEDFONTS" val="1"/>
</p:tagLst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佈景主題">
  <a:themeElements>
    <a:clrScheme name="Office 佈景主題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佈景主題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6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6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ffice 佈景主題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rgbClr val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000000"/>
    </a:hlink>
    <a:folHlink>
      <a:srgbClr val="000000"/>
    </a:folHlink>
  </a:clrScheme>
  <a:fontScheme name="Executive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Custom 4">
    <a:dk1>
      <a:srgbClr val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000000"/>
    </a:hlink>
    <a:folHlink>
      <a:srgbClr val="000000"/>
    </a:folHlink>
  </a:clrScheme>
  <a:fontScheme name="Executive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Custom 4">
    <a:dk1>
      <a:srgbClr val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000000"/>
    </a:hlink>
    <a:folHlink>
      <a:srgbClr val="000000"/>
    </a:folHlink>
  </a:clrScheme>
  <a:fontScheme name="Executive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Palatino Linotype"/>
      <a:ea typeface=""/>
      <a:cs typeface=""/>
      <a:font script="Jpan" typeface="HGS明朝E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Executiv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508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50000">
            <a:schemeClr val="phClr">
              <a:tint val="80000"/>
              <a:satMod val="250000"/>
            </a:schemeClr>
          </a:gs>
          <a:gs pos="76000">
            <a:schemeClr val="phClr">
              <a:tint val="90000"/>
              <a:shade val="90000"/>
              <a:satMod val="200000"/>
            </a:schemeClr>
          </a:gs>
          <a:gs pos="92000">
            <a:schemeClr val="phClr">
              <a:tint val="90000"/>
              <a:shade val="70000"/>
              <a:satMod val="250000"/>
            </a:schemeClr>
          </a:gs>
        </a:gsLst>
        <a:path path="circle">
          <a:fillToRect l="50000" t="50000" r="50000" b="50000"/>
        </a:path>
      </a:gradFill>
      <a:blipFill>
        <a:blip xmlns:r="http://schemas.openxmlformats.org/officeDocument/2006/relationships" r:embed="rId1">
          <a:duotone>
            <a:schemeClr val="phClr">
              <a:tint val="95000"/>
            </a:schemeClr>
            <a:schemeClr val="phClr">
              <a:shade val="9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31621</TotalTime>
  <Words>383</Words>
  <Application>Microsoft Office PowerPoint</Application>
  <PresentationFormat>Custom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PMingLiU</vt:lpstr>
      <vt:lpstr>Arial</vt:lpstr>
      <vt:lpstr>cmr10</vt:lpstr>
      <vt:lpstr>PMingLiU</vt:lpstr>
      <vt:lpstr>Cambria Math</vt:lpstr>
      <vt:lpstr>Calibri</vt:lpstr>
      <vt:lpstr>Tahoma</vt:lpstr>
      <vt:lpstr>MS PGothic</vt:lpstr>
      <vt:lpstr>Times New Roman</vt:lpstr>
      <vt:lpstr>Palatino Linotype</vt:lpstr>
      <vt:lpstr>Wingdings</vt:lpstr>
      <vt:lpstr>Office 佈景主題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View</dc:creator>
  <cp:lastModifiedBy>Kai-Wei Chang</cp:lastModifiedBy>
  <cp:revision>977</cp:revision>
  <cp:lastPrinted>2013-09-18T07:08:02Z</cp:lastPrinted>
  <dcterms:created xsi:type="dcterms:W3CDTF">2003-07-08T20:27:43Z</dcterms:created>
  <dcterms:modified xsi:type="dcterms:W3CDTF">2013-10-18T01:03:46Z</dcterms:modified>
</cp:coreProperties>
</file>