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806" r:id="rId3"/>
    <p:sldId id="810" r:id="rId4"/>
    <p:sldId id="811" r:id="rId5"/>
    <p:sldId id="812" r:id="rId6"/>
    <p:sldId id="817" r:id="rId7"/>
    <p:sldId id="816" r:id="rId8"/>
    <p:sldId id="820" r:id="rId9"/>
    <p:sldId id="765" r:id="rId10"/>
    <p:sldId id="766" r:id="rId11"/>
    <p:sldId id="769" r:id="rId12"/>
    <p:sldId id="767" r:id="rId13"/>
    <p:sldId id="791" r:id="rId14"/>
    <p:sldId id="731" r:id="rId15"/>
    <p:sldId id="716" r:id="rId16"/>
    <p:sldId id="717" r:id="rId17"/>
    <p:sldId id="527" r:id="rId18"/>
    <p:sldId id="773" r:id="rId19"/>
    <p:sldId id="778" r:id="rId20"/>
    <p:sldId id="774" r:id="rId21"/>
    <p:sldId id="775" r:id="rId22"/>
    <p:sldId id="776" r:id="rId23"/>
    <p:sldId id="783" r:id="rId24"/>
    <p:sldId id="779" r:id="rId25"/>
    <p:sldId id="736" r:id="rId26"/>
    <p:sldId id="780" r:id="rId27"/>
    <p:sldId id="702" r:id="rId28"/>
    <p:sldId id="703" r:id="rId29"/>
    <p:sldId id="738" r:id="rId30"/>
    <p:sldId id="705" r:id="rId31"/>
    <p:sldId id="781" r:id="rId32"/>
    <p:sldId id="744" r:id="rId33"/>
    <p:sldId id="745" r:id="rId34"/>
    <p:sldId id="708" r:id="rId35"/>
    <p:sldId id="710" r:id="rId36"/>
    <p:sldId id="725" r:id="rId37"/>
    <p:sldId id="687" r:id="rId38"/>
    <p:sldId id="726" r:id="rId39"/>
    <p:sldId id="688" r:id="rId40"/>
    <p:sldId id="785" r:id="rId41"/>
    <p:sldId id="786" r:id="rId42"/>
    <p:sldId id="792" r:id="rId43"/>
    <p:sldId id="797" r:id="rId44"/>
    <p:sldId id="798" r:id="rId45"/>
    <p:sldId id="764" r:id="rId46"/>
    <p:sldId id="794" r:id="rId47"/>
    <p:sldId id="761" r:id="rId48"/>
    <p:sldId id="763" r:id="rId49"/>
    <p:sldId id="796" r:id="rId50"/>
    <p:sldId id="803" r:id="rId51"/>
    <p:sldId id="799" r:id="rId52"/>
    <p:sldId id="804" r:id="rId53"/>
    <p:sldId id="801" r:id="rId54"/>
    <p:sldId id="805" r:id="rId55"/>
    <p:sldId id="802" r:id="rId56"/>
    <p:sldId id="700" r:id="rId57"/>
    <p:sldId id="821" r:id="rId58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8CD1E19-ADDC-4E8D-83F5-42F8D74A4064}">
          <p14:sldIdLst>
            <p14:sldId id="256"/>
            <p14:sldId id="806"/>
            <p14:sldId id="810"/>
            <p14:sldId id="811"/>
            <p14:sldId id="812"/>
            <p14:sldId id="817"/>
            <p14:sldId id="816"/>
          </p14:sldIdLst>
        </p14:section>
        <p14:section name="Opening" id="{33738583-0C00-4532-B460-52BCF4B654A8}">
          <p14:sldIdLst>
            <p14:sldId id="820"/>
            <p14:sldId id="765"/>
            <p14:sldId id="766"/>
            <p14:sldId id="769"/>
            <p14:sldId id="767"/>
            <p14:sldId id="791"/>
            <p14:sldId id="731"/>
          </p14:sldIdLst>
        </p14:section>
        <p14:section name="LSA" id="{06F5F8C4-D7FF-4BBF-B526-B972EBEE77E1}">
          <p14:sldIdLst>
            <p14:sldId id="716"/>
            <p14:sldId id="717"/>
            <p14:sldId id="527"/>
          </p14:sldIdLst>
        </p14:section>
        <p14:section name="PILSA" id="{8651A4E7-5FC8-4DAE-A2B4-94B51AC64849}">
          <p14:sldIdLst>
            <p14:sldId id="773"/>
            <p14:sldId id="778"/>
            <p14:sldId id="774"/>
            <p14:sldId id="775"/>
            <p14:sldId id="776"/>
            <p14:sldId id="783"/>
            <p14:sldId id="779"/>
          </p14:sldIdLst>
        </p14:section>
        <p14:section name="MRLSA" id="{022D3953-3FF7-419E-860D-BE1DDB97FF37}">
          <p14:sldIdLst>
            <p14:sldId id="736"/>
            <p14:sldId id="780"/>
            <p14:sldId id="702"/>
            <p14:sldId id="703"/>
            <p14:sldId id="738"/>
            <p14:sldId id="705"/>
            <p14:sldId id="781"/>
            <p14:sldId id="744"/>
            <p14:sldId id="745"/>
            <p14:sldId id="708"/>
            <p14:sldId id="710"/>
            <p14:sldId id="725"/>
            <p14:sldId id="687"/>
            <p14:sldId id="726"/>
            <p14:sldId id="688"/>
          </p14:sldIdLst>
        </p14:section>
        <p14:section name="TRESCAL" id="{67C51FE0-5054-4062-9B4F-852E4C4BAABB}">
          <p14:sldIdLst>
            <p14:sldId id="785"/>
            <p14:sldId id="786"/>
            <p14:sldId id="792"/>
            <p14:sldId id="797"/>
            <p14:sldId id="798"/>
            <p14:sldId id="764"/>
            <p14:sldId id="794"/>
            <p14:sldId id="761"/>
            <p14:sldId id="763"/>
            <p14:sldId id="796"/>
            <p14:sldId id="803"/>
            <p14:sldId id="799"/>
            <p14:sldId id="804"/>
            <p14:sldId id="801"/>
            <p14:sldId id="805"/>
            <p14:sldId id="802"/>
          </p14:sldIdLst>
        </p14:section>
        <p14:section name="Ending" id="{44690A3A-944E-4570-9E9E-B42992F35514}">
          <p14:sldIdLst>
            <p14:sldId id="700"/>
            <p14:sldId id="8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796"/>
    <a:srgbClr val="FFFF66"/>
    <a:srgbClr val="66FFFF"/>
    <a:srgbClr val="FF0000"/>
    <a:srgbClr val="E3E824"/>
    <a:srgbClr val="99FF66"/>
    <a:srgbClr val="FF3399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8099" autoAdjust="0"/>
  </p:normalViewPr>
  <p:slideViewPr>
    <p:cSldViewPr>
      <p:cViewPr varScale="1">
        <p:scale>
          <a:sx n="79" d="100"/>
          <a:sy n="79" d="100"/>
        </p:scale>
        <p:origin x="12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6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-15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4.62962962962962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864197530863632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432098765430968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0.64</c:v>
                </c:pt>
                <c:pt idx="1">
                  <c:v>0.56000000000000005</c:v>
                </c:pt>
                <c:pt idx="2">
                  <c:v>0.74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Accuracy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Mohammad et al. 08</c:v>
                      </c:pt>
                      <c:pt idx="1">
                        <c:v>Lookup</c:v>
                      </c:pt>
                      <c:pt idx="2">
                        <c:v>PILSA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714944"/>
        <c:axId val="418706712"/>
      </c:barChart>
      <c:catAx>
        <c:axId val="41871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18706712"/>
        <c:crosses val="autoZero"/>
        <c:auto val="1"/>
        <c:lblAlgn val="ctr"/>
        <c:lblOffset val="100"/>
        <c:noMultiLvlLbl val="0"/>
      </c:catAx>
      <c:valAx>
        <c:axId val="418706712"/>
        <c:scaling>
          <c:orientation val="minMax"/>
          <c:max val="0.8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7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4.62962962962962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864197530863632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432098765430968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0.64</c:v>
                </c:pt>
                <c:pt idx="1">
                  <c:v>0.56000000000000005</c:v>
                </c:pt>
                <c:pt idx="2">
                  <c:v>0.74</c:v>
                </c:pt>
                <c:pt idx="3">
                  <c:v>0.77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Accuracy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Mohammad et al. 08</c:v>
                      </c:pt>
                      <c:pt idx="1">
                        <c:v>Lookup</c:v>
                      </c:pt>
                      <c:pt idx="2">
                        <c:v>PILSA</c:v>
                      </c:pt>
                      <c:pt idx="3">
                        <c:v>MRLSA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259888"/>
        <c:axId val="421249696"/>
      </c:barChart>
      <c:catAx>
        <c:axId val="42125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21249696"/>
        <c:crosses val="autoZero"/>
        <c:auto val="1"/>
        <c:lblAlgn val="ctr"/>
        <c:lblOffset val="100"/>
        <c:noMultiLvlLbl val="0"/>
      </c:catAx>
      <c:valAx>
        <c:axId val="421249696"/>
        <c:scaling>
          <c:orientation val="minMax"/>
          <c:max val="0.85000000000000009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25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4.62962962962962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29629629629743E-3"/>
                  <c:y val="9.404960036229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432098765430968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0.34</c:v>
                </c:pt>
                <c:pt idx="1">
                  <c:v>0.37</c:v>
                </c:pt>
                <c:pt idx="2">
                  <c:v>0.56000000000000005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Accuracy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UTD</c:v>
                      </c:pt>
                      <c:pt idx="1">
                        <c:v>Lookup</c:v>
                      </c:pt>
                      <c:pt idx="2">
                        <c:v>MRLSA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637640"/>
        <c:axId val="418639208"/>
      </c:barChart>
      <c:catAx>
        <c:axId val="418637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18639208"/>
        <c:crosses val="autoZero"/>
        <c:auto val="1"/>
        <c:lblAlgn val="ctr"/>
        <c:lblOffset val="100"/>
        <c:noMultiLvlLbl val="0"/>
      </c:catAx>
      <c:valAx>
        <c:axId val="418639208"/>
        <c:scaling>
          <c:orientation val="minMax"/>
          <c:max val="0.60000000000000009"/>
          <c:min val="0.3000000000000000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637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Mean Average</a:t>
            </a:r>
            <a:r>
              <a:rPr lang="en-US" sz="2400" baseline="0" dirty="0" smtClean="0"/>
              <a:t> Precision (MAP)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TransE</c:v>
                </c:pt>
                <c:pt idx="1">
                  <c:v>RESCAL</c:v>
                </c:pt>
                <c:pt idx="2">
                  <c:v>TRESCAL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0.67559999999999998</c:v>
                </c:pt>
                <c:pt idx="1">
                  <c:v>0.62909999999999999</c:v>
                </c:pt>
                <c:pt idx="2">
                  <c:v>0.69259999999999999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102616"/>
        <c:axId val="593101832"/>
      </c:barChart>
      <c:catAx>
        <c:axId val="59310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01832"/>
        <c:crosses val="autoZero"/>
        <c:auto val="1"/>
        <c:lblAlgn val="ctr"/>
        <c:lblOffset val="100"/>
        <c:noMultiLvlLbl val="0"/>
      </c:catAx>
      <c:valAx>
        <c:axId val="593101832"/>
        <c:scaling>
          <c:orientation val="minMax"/>
          <c:max val="0.72000000000000008"/>
          <c:min val="0.58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0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Mean Average</a:t>
            </a:r>
            <a:r>
              <a:rPr lang="en-US" sz="2400" baseline="0" dirty="0" smtClean="0"/>
              <a:t> Precision (MAP)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TransE</c:v>
                </c:pt>
                <c:pt idx="1">
                  <c:v>RESCAL</c:v>
                </c:pt>
                <c:pt idx="2">
                  <c:v>TRESCAL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0.70709999999999995</c:v>
                </c:pt>
                <c:pt idx="1">
                  <c:v>0.73080000000000001</c:v>
                </c:pt>
                <c:pt idx="2">
                  <c:v>0.75700000000000001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672448"/>
        <c:axId val="593672840"/>
      </c:barChart>
      <c:catAx>
        <c:axId val="5936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72840"/>
        <c:crosses val="autoZero"/>
        <c:auto val="1"/>
        <c:lblAlgn val="ctr"/>
        <c:lblOffset val="100"/>
        <c:noMultiLvlLbl val="0"/>
      </c:catAx>
      <c:valAx>
        <c:axId val="59367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7244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Sheet1!$B$2:$B$6</c:f>
              <c:numCache>
                <c:formatCode>General</c:formatCode>
                <c:ptCount val="5"/>
                <c:pt idx="0">
                  <c:v>0.33</c:v>
                </c:pt>
                <c:pt idx="1">
                  <c:v>0.36</c:v>
                </c:pt>
                <c:pt idx="2">
                  <c:v>0.39</c:v>
                </c:pt>
                <c:pt idx="3">
                  <c:v>0.47</c:v>
                </c:pt>
                <c:pt idx="4">
                  <c:v>0.56999999999999995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Weighted MAP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MI09</c:v>
                      </c:pt>
                      <c:pt idx="1">
                        <c:v>YA11</c:v>
                      </c:pt>
                      <c:pt idx="2">
                        <c:v>SU12</c:v>
                      </c:pt>
                      <c:pt idx="3">
                        <c:v>RI13</c:v>
                      </c:pt>
                      <c:pt idx="4">
                        <c:v>TR+RI13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672056"/>
        <c:axId val="593673232"/>
      </c:barChart>
      <c:catAx>
        <c:axId val="59367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73232"/>
        <c:crosses val="autoZero"/>
        <c:auto val="1"/>
        <c:lblAlgn val="ctr"/>
        <c:lblOffset val="100"/>
        <c:noMultiLvlLbl val="0"/>
      </c:catAx>
      <c:valAx>
        <c:axId val="593673232"/>
        <c:scaling>
          <c:orientation val="minMax"/>
          <c:max val="0.650000000000000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7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F956B-42D8-4C14-8A0C-EB5DF90F1A08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A32F-EF40-4812-BF2E-E2AFACD73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2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055D8-1F4C-45DC-A7B8-3902B52897F4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E898-0126-43C5-9E5A-735B4D67E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5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3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8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08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3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5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46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03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51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9011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58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13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71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1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1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0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8999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05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73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2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4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93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20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7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30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8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66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963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334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2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2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08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9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41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9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6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21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356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835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2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0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432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10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26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127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96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386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0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7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2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6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373562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mo Video et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6" y="2529417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489979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19020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35" y="2599798"/>
            <a:ext cx="4126177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2" y="2599798"/>
            <a:ext cx="4127500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SR - Scott Y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1902059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buFontTx/>
              <a:buBlip>
                <a:blip r:embed="rId3"/>
              </a:buBlip>
              <a:defRPr sz="2400"/>
            </a:lvl2pPr>
            <a:lvl3pPr>
              <a:buFontTx/>
              <a:buBlip>
                <a:blip r:embed="rId3"/>
              </a:buBlip>
              <a:defRPr sz="2000"/>
            </a:lvl3pPr>
            <a:lvl4pPr>
              <a:buFontTx/>
              <a:buBlip>
                <a:blip r:embed="rId3"/>
              </a:buBlip>
              <a:defRPr sz="1800"/>
            </a:lvl4pPr>
            <a:lvl5pPr>
              <a:buFontTx/>
              <a:buBlip>
                <a:blip r:embed="rId3"/>
              </a:buBlip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433" y="1190768"/>
            <a:ext cx="8740142" cy="2208950"/>
          </a:xfrm>
        </p:spPr>
        <p:txBody>
          <a:bodyPr>
            <a:spAutoFit/>
          </a:bodyPr>
          <a:lstStyle>
            <a:lvl1pPr>
              <a:defRPr sz="2941">
                <a:solidFill>
                  <a:srgbClr val="1555A4"/>
                </a:solidFill>
              </a:defRPr>
            </a:lvl1pPr>
            <a:lvl2pPr>
              <a:defRPr sz="2745"/>
            </a:lvl2pPr>
            <a:lvl3pPr>
              <a:defRPr sz="2745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43226"/>
          </a:xfrm>
        </p:spPr>
        <p:txBody>
          <a:bodyPr/>
          <a:lstStyle>
            <a:lvl1pPr>
              <a:defRPr sz="3922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01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14198"/>
            <a:ext cx="8380412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600062"/>
            <a:ext cx="83804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400" b="0" cap="none" spc="-300" dirty="0" smtClean="0">
          <a:ln w="3175">
            <a:noFill/>
          </a:ln>
          <a:gradFill flip="none" rotWithShape="1">
            <a:gsLst>
              <a:gs pos="28000">
                <a:srgbClr val="FEF9DA"/>
              </a:gs>
              <a:gs pos="52000">
                <a:schemeClr val="accent1"/>
              </a:gs>
              <a:gs pos="68000">
                <a:srgbClr val="F79A1D"/>
              </a:gs>
            </a:gsLst>
            <a:lin ang="5400000" scaled="1"/>
            <a:tileRect/>
          </a:gradFill>
          <a:effectLst>
            <a:outerShdw blurRad="88900" dist="12700" dir="2700000" algn="tl" rotWithShape="0">
              <a:prstClr val="black"/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2pPr>
      <a:lvl3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3pPr>
      <a:lvl4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4pPr>
      <a:lvl5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5pPr>
      <a:lvl6pPr marL="38097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6pPr>
      <a:lvl7pPr marL="76194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7pPr>
      <a:lvl8pPr marL="114290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8pPr>
      <a:lvl9pPr marL="152387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9pPr>
    </p:titleStyle>
    <p:bodyStyle>
      <a:lvl1pPr marL="382573" indent="-382573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Tx/>
        <a:buBlip>
          <a:blip r:embed="rId11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4822" indent="-317487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700">
          <a:solidFill>
            <a:schemeClr val="tx1"/>
          </a:solidFill>
          <a:latin typeface="+mn-lt"/>
        </a:defRPr>
      </a:lvl2pPr>
      <a:lvl3pPr marL="988974" indent="-28256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300">
          <a:solidFill>
            <a:schemeClr val="tx1"/>
          </a:solidFill>
          <a:latin typeface="+mn-lt"/>
        </a:defRPr>
      </a:lvl3pPr>
      <a:lvl4pPr marL="1266774" indent="-27621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000">
          <a:solidFill>
            <a:schemeClr val="tx1"/>
          </a:solidFill>
          <a:latin typeface="+mn-lt"/>
        </a:defRPr>
      </a:lvl4pPr>
      <a:lvl5pPr marL="1530289" indent="-260340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2"/>
        </a:buBlip>
        <a:defRPr sz="2000">
          <a:solidFill>
            <a:schemeClr val="tx1"/>
          </a:solidFill>
          <a:latin typeface="+mn-lt"/>
        </a:defRPr>
      </a:lvl5pPr>
      <a:lvl6pPr marL="1911463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292432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267340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05437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110.png"/><Relationship Id="rId5" Type="http://schemas.openxmlformats.org/officeDocument/2006/relationships/image" Target="../media/image4.png"/><Relationship Id="rId15" Type="http://schemas.openxmlformats.org/officeDocument/2006/relationships/image" Target="../media/image310.png"/><Relationship Id="rId10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1.png"/><Relationship Id="rId4" Type="http://schemas.openxmlformats.org/officeDocument/2006/relationships/image" Target="../media/image3.png"/><Relationship Id="rId9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3.png"/><Relationship Id="rId5" Type="http://schemas.openxmlformats.org/officeDocument/2006/relationships/image" Target="../media/image37.png"/><Relationship Id="rId1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png"/><Relationship Id="rId3" Type="http://schemas.openxmlformats.org/officeDocument/2006/relationships/image" Target="../media/image210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0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4.png"/><Relationship Id="rId4" Type="http://schemas.openxmlformats.org/officeDocument/2006/relationships/image" Target="../media/image58.png"/><Relationship Id="rId9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hyperlink" Target="http://msrcstr.cloudapp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38407"/>
            <a:ext cx="8136996" cy="1661993"/>
          </a:xfrm>
        </p:spPr>
        <p:txBody>
          <a:bodyPr/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4000" dirty="0" smtClean="0">
                <a:effectLst/>
              </a:rPr>
              <a:t>Multi-Relational Latent Semantic </a:t>
            </a:r>
            <a:r>
              <a:rPr lang="en-US" sz="4000" dirty="0">
                <a:effectLst/>
              </a:rPr>
              <a:t>Analysis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 </a:t>
            </a:r>
            <a:r>
              <a:rPr lang="en-US" sz="3600" dirty="0">
                <a:effectLst/>
              </a:rPr>
              <a:t>for Lexical Semantics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and </a:t>
            </a:r>
            <a:r>
              <a:rPr lang="en-US" sz="3600" dirty="0">
                <a:effectLst/>
              </a:rPr>
              <a:t>Knowledge Base Embedding</a:t>
            </a:r>
            <a:endParaRPr lang="en-US" sz="4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555802"/>
            <a:ext cx="882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UIUC 2014 </a:t>
            </a:r>
            <a:endParaRPr lang="en-US" sz="12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23385" y="4067084"/>
            <a:ext cx="7770811" cy="23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3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>
                <a:solidFill>
                  <a:srgbClr val="FFFF00"/>
                </a:solidFill>
              </a:rPr>
              <a:t>Scott Wen-tau </a:t>
            </a:r>
            <a:r>
              <a:rPr lang="en-US" sz="3200" kern="0" dirty="0" smtClean="0">
                <a:solidFill>
                  <a:srgbClr val="FFFF00"/>
                </a:solidFill>
              </a:rPr>
              <a:t>Yih</a:t>
            </a:r>
            <a:r>
              <a:rPr lang="en-US" sz="3200" kern="0" dirty="0" smtClean="0"/>
              <a:t/>
            </a:r>
            <a:br>
              <a:rPr lang="en-US" sz="3200" kern="0" dirty="0" smtClean="0"/>
            </a:br>
            <a:endParaRPr lang="en-US" sz="1000" kern="0" dirty="0" smtClean="0"/>
          </a:p>
          <a:p>
            <a:r>
              <a:rPr lang="en-US" sz="2800" i="1" kern="0" dirty="0" smtClean="0"/>
              <a:t>Joint work with</a:t>
            </a:r>
            <a:r>
              <a:rPr lang="en-US" sz="2800" kern="0" dirty="0"/>
              <a:t/>
            </a:r>
            <a:br>
              <a:rPr lang="en-US" sz="2800" kern="0" dirty="0"/>
            </a:br>
            <a:r>
              <a:rPr lang="en-US" sz="2800" kern="0" dirty="0"/>
              <a:t>Kai-Wei </a:t>
            </a:r>
            <a:r>
              <a:rPr lang="en-US" sz="2800" kern="0" dirty="0" smtClean="0"/>
              <a:t>Chang, Bishan Yang, </a:t>
            </a:r>
          </a:p>
          <a:p>
            <a:r>
              <a:rPr lang="en-US" sz="2800" kern="0" dirty="0" smtClean="0"/>
              <a:t>Chris Meek, Geoff Zweig, John Platt</a:t>
            </a:r>
          </a:p>
          <a:p>
            <a:endParaRPr lang="en-US" sz="1050" i="1" kern="0" dirty="0" smtClean="0"/>
          </a:p>
          <a:p>
            <a:r>
              <a:rPr lang="en-US" sz="3200" i="1" kern="0" dirty="0" smtClean="0"/>
              <a:t>Microsoft Research</a:t>
            </a:r>
            <a:endParaRPr lang="en-US" sz="3200" kern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Semantic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90" y="2488013"/>
            <a:ext cx="8380412" cy="3822585"/>
          </a:xfrm>
        </p:spPr>
        <p:txBody>
          <a:bodyPr/>
          <a:lstStyle/>
          <a:p>
            <a:r>
              <a:rPr lang="en-US" dirty="0" smtClean="0"/>
              <a:t>A lot of popular methods for creating word vectors!</a:t>
            </a:r>
          </a:p>
          <a:p>
            <a:pPr lvl="1"/>
            <a:r>
              <a:rPr lang="en-US" dirty="0" smtClean="0"/>
              <a:t>Vector Space Model </a:t>
            </a:r>
            <a:r>
              <a:rPr lang="en-US" sz="2000" dirty="0"/>
              <a:t>[Salton &amp; McGill </a:t>
            </a:r>
            <a:r>
              <a:rPr lang="en-US" sz="2000" dirty="0" smtClean="0"/>
              <a:t>83]</a:t>
            </a:r>
          </a:p>
          <a:p>
            <a:pPr lvl="1"/>
            <a:r>
              <a:rPr lang="en-US" dirty="0" smtClean="0"/>
              <a:t>Latent Semantic Analysis </a:t>
            </a:r>
            <a:r>
              <a:rPr lang="en-US" sz="2000" dirty="0"/>
              <a:t>[</a:t>
            </a:r>
            <a:r>
              <a:rPr lang="en-US" sz="2000" dirty="0" err="1" smtClean="0"/>
              <a:t>Deerwester</a:t>
            </a:r>
            <a:r>
              <a:rPr lang="en-US" sz="2000" dirty="0" smtClean="0"/>
              <a:t>+ 90]</a:t>
            </a:r>
          </a:p>
          <a:p>
            <a:pPr lvl="1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</a:t>
            </a:r>
            <a:r>
              <a:rPr lang="en-US" sz="2000" dirty="0" smtClean="0"/>
              <a:t>[</a:t>
            </a:r>
            <a:r>
              <a:rPr lang="en-US" sz="2000" dirty="0" err="1" smtClean="0"/>
              <a:t>Blei</a:t>
            </a:r>
            <a:r>
              <a:rPr lang="en-US" sz="2000" dirty="0" smtClean="0"/>
              <a:t>+ 01]</a:t>
            </a:r>
            <a:endParaRPr lang="en-US" dirty="0" smtClean="0"/>
          </a:p>
          <a:p>
            <a:pPr lvl="1"/>
            <a:r>
              <a:rPr lang="en-US" dirty="0" smtClean="0"/>
              <a:t>Deep Neural Networks </a:t>
            </a:r>
            <a:r>
              <a:rPr lang="en-US" sz="2000" dirty="0" smtClean="0"/>
              <a:t>[</a:t>
            </a:r>
            <a:r>
              <a:rPr lang="en-US" sz="2000" dirty="0" err="1" smtClean="0"/>
              <a:t>Collobert</a:t>
            </a:r>
            <a:r>
              <a:rPr lang="en-US" sz="2000" dirty="0" smtClean="0"/>
              <a:t> &amp; Weston 08]</a:t>
            </a:r>
          </a:p>
          <a:p>
            <a:pPr lvl="1"/>
            <a:r>
              <a:rPr lang="en-US" dirty="0" smtClean="0"/>
              <a:t>Word2Vec </a:t>
            </a:r>
            <a:r>
              <a:rPr lang="en-US" sz="2000" dirty="0" smtClean="0"/>
              <a:t>[Mikolov+ 13]</a:t>
            </a:r>
            <a:endParaRPr lang="en-US" sz="2800" dirty="0" smtClean="0"/>
          </a:p>
          <a:p>
            <a:pPr lvl="8"/>
            <a:endParaRPr lang="en-US" sz="1000" dirty="0" smtClean="0"/>
          </a:p>
          <a:p>
            <a:r>
              <a:rPr lang="en-US" dirty="0" smtClean="0"/>
              <a:t>Encode term co-occurrence information</a:t>
            </a:r>
          </a:p>
          <a:p>
            <a:r>
              <a:rPr lang="en-US" dirty="0" smtClean="0"/>
              <a:t>Measure semantic similarity well</a:t>
            </a:r>
          </a:p>
        </p:txBody>
      </p:sp>
    </p:spTree>
    <p:extLst>
      <p:ext uri="{BB962C8B-B14F-4D97-AF65-F5344CB8AC3E}">
        <p14:creationId xmlns:p14="http://schemas.microsoft.com/office/powerpoint/2010/main" val="3543243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Semantic Representations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0706" y="2438400"/>
            <a:ext cx="8001000" cy="39624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038600" y="3276600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130191" y="3738505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4495800" y="3477888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587391" y="3784225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1295400" y="5029200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1661009" y="4600189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752600" y="5070393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5882791" y="4992031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6629400" y="5083471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6111391" y="5388271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6583604" y="5599395"/>
            <a:ext cx="91591" cy="9144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0995" y="2904887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1782" y="3092151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5164" y="3829945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9926" y="3745468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9110" y="4230857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69606" y="5116113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999" y="4682625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cab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9991" y="4714139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9205" y="5433991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3869" y="4600189"/>
            <a:ext cx="104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2089" y="5626767"/>
            <a:ext cx="9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12926" y="2667000"/>
            <a:ext cx="2170944" cy="1933189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45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Needs More Than Similarity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3097" y="4175149"/>
            <a:ext cx="2023968" cy="18176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32720"/>
            <a:ext cx="1588313" cy="18260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Oval Callout 7"/>
          <p:cNvSpPr/>
          <p:nvPr/>
        </p:nvSpPr>
        <p:spPr bwMode="auto">
          <a:xfrm>
            <a:off x="1065212" y="2286000"/>
            <a:ext cx="3505994" cy="1066800"/>
          </a:xfrm>
          <a:prstGeom prst="wedgeEllipseCallout">
            <a:avLst>
              <a:gd name="adj1" fmla="val -44449"/>
              <a:gd name="adj2" fmla="val 520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Tomorrow</a:t>
            </a:r>
            <a:r>
              <a:rPr kumimoji="0" lang="en-US" sz="29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 will be </a:t>
            </a:r>
            <a:r>
              <a:rPr kumimoji="0" lang="en-US" sz="2900" b="0" i="0" u="none" strike="noStrike" cap="none" normalizeH="0" dirty="0" smtClean="0">
                <a:solidFill>
                  <a:srgbClr val="FFFF00"/>
                </a:solidFill>
                <a:effectLst/>
                <a:latin typeface="Segoe" pitchFamily="34" charset="0"/>
              </a:rPr>
              <a:t>rainy</a:t>
            </a:r>
            <a:r>
              <a:rPr kumimoji="0" lang="en-US" sz="29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.</a:t>
            </a: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 flipH="1">
            <a:off x="4571206" y="3048000"/>
            <a:ext cx="3505994" cy="1066800"/>
          </a:xfrm>
          <a:prstGeom prst="wedgeEllipseCallout">
            <a:avLst>
              <a:gd name="adj1" fmla="val -44449"/>
              <a:gd name="adj2" fmla="val 520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Tomorrow</a:t>
            </a:r>
            <a:r>
              <a:rPr kumimoji="0" lang="en-US" sz="29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 will be </a:t>
            </a:r>
            <a:r>
              <a:rPr kumimoji="0" lang="en-US" sz="2900" b="0" i="0" u="none" strike="noStrike" cap="none" normalizeH="0" dirty="0" smtClean="0">
                <a:solidFill>
                  <a:srgbClr val="FFFF00"/>
                </a:solidFill>
                <a:effectLst/>
                <a:latin typeface="Segoe" pitchFamily="34" charset="0"/>
              </a:rPr>
              <a:t>sunny</a:t>
            </a:r>
            <a:r>
              <a:rPr kumimoji="0" lang="en-US" sz="29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.</a:t>
            </a: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2200" y="5105400"/>
                <a:ext cx="3810000" cy="523220"/>
              </a:xfrm>
              <a:prstGeom prst="rect">
                <a:avLst/>
              </a:prstGeom>
              <a:noFill/>
              <a:ln>
                <a:solidFill>
                  <a:srgbClr val="99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𝑖𝑙𝑎𝑟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800" dirty="0" smtClean="0">
                    <a:latin typeface="Segoe" pitchFamily="34" charset="0"/>
                  </a:rPr>
                  <a:t>rainy, sunny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egoe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05400"/>
                <a:ext cx="3810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494" r="-1754" b="-29885"/>
                </a:stretch>
              </a:blipFill>
              <a:ln>
                <a:solidFill>
                  <a:srgbClr val="99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9800" y="5981909"/>
                <a:ext cx="4114800" cy="523220"/>
              </a:xfrm>
              <a:prstGeom prst="rect">
                <a:avLst/>
              </a:prstGeom>
              <a:noFill/>
              <a:ln>
                <a:solidFill>
                  <a:srgbClr val="99FF6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𝑛𝑡𝑜𝑛𝑦𝑚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800" dirty="0" smtClean="0">
                    <a:latin typeface="Segoe" pitchFamily="34" charset="0"/>
                  </a:rPr>
                  <a:t>rainy, sunny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egoe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981909"/>
                <a:ext cx="41148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227" r="-1182" b="-29545"/>
                </a:stretch>
              </a:blipFill>
              <a:ln>
                <a:solidFill>
                  <a:srgbClr val="99FF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y 12"/>
          <p:cNvSpPr/>
          <p:nvPr/>
        </p:nvSpPr>
        <p:spPr bwMode="auto">
          <a:xfrm>
            <a:off x="3581400" y="4648200"/>
            <a:ext cx="1371600" cy="143762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52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Linguistic </a:t>
            </a:r>
            <a:r>
              <a:rPr lang="en-US" dirty="0"/>
              <a:t>Knowledge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21148"/>
            <a:ext cx="8380412" cy="3674852"/>
          </a:xfrm>
        </p:spPr>
        <p:txBody>
          <a:bodyPr/>
          <a:lstStyle/>
          <a:p>
            <a:r>
              <a:rPr lang="en-US" dirty="0"/>
              <a:t>Can’t we just use the existing linguistic </a:t>
            </a:r>
            <a:r>
              <a:rPr lang="en-US" dirty="0" smtClean="0"/>
              <a:t>KBs?</a:t>
            </a:r>
            <a:endParaRPr lang="en-US" dirty="0"/>
          </a:p>
          <a:p>
            <a:pPr lvl="1"/>
            <a:r>
              <a:rPr lang="en-US" dirty="0"/>
              <a:t>Knowledge in these resources is never complete</a:t>
            </a:r>
          </a:p>
          <a:p>
            <a:pPr lvl="1"/>
            <a:r>
              <a:rPr lang="en-US" dirty="0"/>
              <a:t>Often lack of degree of </a:t>
            </a:r>
            <a:r>
              <a:rPr lang="en-US" dirty="0" smtClean="0"/>
              <a:t>relations</a:t>
            </a:r>
          </a:p>
          <a:p>
            <a:pPr lvl="8"/>
            <a:endParaRPr lang="en-US" sz="1200" dirty="0" smtClean="0"/>
          </a:p>
          <a:p>
            <a:r>
              <a:rPr lang="en-US" dirty="0" smtClean="0"/>
              <a:t>Create a continuous semantic representation that</a:t>
            </a:r>
          </a:p>
          <a:p>
            <a:pPr lvl="1"/>
            <a:r>
              <a:rPr lang="en-US" dirty="0" smtClean="0"/>
              <a:t>Leverages </a:t>
            </a:r>
            <a:r>
              <a:rPr lang="en-US" dirty="0"/>
              <a:t>existing rich linguistic knowledge bases</a:t>
            </a:r>
          </a:p>
          <a:p>
            <a:pPr lvl="1"/>
            <a:r>
              <a:rPr lang="en-US" dirty="0" smtClean="0"/>
              <a:t>Discovers </a:t>
            </a:r>
            <a:r>
              <a:rPr lang="en-US" dirty="0"/>
              <a:t>new </a:t>
            </a:r>
            <a:r>
              <a:rPr lang="en-US" dirty="0" smtClean="0"/>
              <a:t>relations</a:t>
            </a:r>
            <a:endParaRPr lang="en-US" dirty="0"/>
          </a:p>
          <a:p>
            <a:pPr lvl="1"/>
            <a:r>
              <a:rPr lang="en-US" dirty="0" smtClean="0"/>
              <a:t>Enables </a:t>
            </a:r>
            <a:r>
              <a:rPr lang="en-US" dirty="0"/>
              <a:t>us to measure the degree of </a:t>
            </a:r>
            <a:r>
              <a:rPr lang="en-US" dirty="0" smtClean="0"/>
              <a:t>multiple relations (not just </a:t>
            </a:r>
            <a:r>
              <a:rPr lang="en-US" dirty="0"/>
              <a:t>similarity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6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534400" cy="3933384"/>
          </a:xfrm>
        </p:spPr>
        <p:txBody>
          <a:bodyPr/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r>
              <a:rPr lang="en-US" dirty="0" smtClean="0"/>
              <a:t>Latent </a:t>
            </a:r>
            <a:r>
              <a:rPr lang="en-US" dirty="0"/>
              <a:t>Semantic Analysis (LSA</a:t>
            </a:r>
            <a:r>
              <a:rPr lang="en-US" dirty="0" smtClean="0"/>
              <a:t>)</a:t>
            </a:r>
          </a:p>
          <a:p>
            <a:pPr lvl="8"/>
            <a:endParaRPr lang="en-US" sz="800" dirty="0" smtClean="0"/>
          </a:p>
          <a:p>
            <a:r>
              <a:rPr lang="en-US" dirty="0" smtClean="0"/>
              <a:t>Two opposite relations: </a:t>
            </a:r>
            <a:br>
              <a:rPr lang="en-US" dirty="0" smtClean="0"/>
            </a:br>
            <a:r>
              <a:rPr lang="en-US" dirty="0" smtClean="0"/>
              <a:t>Polarity Inducing Latent Semantic Analysis (PILSA)</a:t>
            </a:r>
          </a:p>
          <a:p>
            <a:pPr lvl="8"/>
            <a:endParaRPr lang="en-US" sz="800" dirty="0" smtClean="0"/>
          </a:p>
          <a:p>
            <a:r>
              <a:rPr lang="en-US" dirty="0" smtClean="0"/>
              <a:t>More relations: </a:t>
            </a:r>
            <a:br>
              <a:rPr lang="en-US" dirty="0" smtClean="0"/>
            </a:br>
            <a:r>
              <a:rPr lang="en-US" dirty="0" smtClean="0"/>
              <a:t>Multi-Relational Latent Semantic Analysis (MRLSA)</a:t>
            </a:r>
          </a:p>
          <a:p>
            <a:pPr lvl="8"/>
            <a:endParaRPr lang="en-US" sz="800" dirty="0" smtClean="0"/>
          </a:p>
          <a:p>
            <a:r>
              <a:rPr lang="en-US" dirty="0" smtClean="0"/>
              <a:t>Relational domain knowledge: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Typed MRLSA (T</a:t>
            </a:r>
            <a:r>
              <a:rPr lang="en-US" sz="2400" dirty="0" smtClean="0"/>
              <a:t>RESCAL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3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 smtClean="0"/>
              <a:t>Latent Semantic Analysis </a:t>
            </a:r>
            <a:r>
              <a:rPr lang="en-US" sz="3200" dirty="0" smtClean="0"/>
              <a:t>[</a:t>
            </a:r>
            <a:r>
              <a:rPr lang="en-US" sz="3200" dirty="0" err="1" smtClean="0"/>
              <a:t>Deerwester</a:t>
            </a:r>
            <a:r>
              <a:rPr lang="en-US" sz="3200" dirty="0" smtClean="0"/>
              <a:t>+ 1990]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0412" cy="3970318"/>
          </a:xfrm>
        </p:spPr>
        <p:txBody>
          <a:bodyPr/>
          <a:lstStyle/>
          <a:p>
            <a:r>
              <a:rPr lang="en-US" dirty="0" smtClean="0"/>
              <a:t>Data representation</a:t>
            </a:r>
          </a:p>
          <a:p>
            <a:pPr lvl="1"/>
            <a:r>
              <a:rPr lang="en-US" dirty="0" smtClean="0"/>
              <a:t>Encode single-relational data in a matrix</a:t>
            </a:r>
          </a:p>
          <a:p>
            <a:pPr lvl="2"/>
            <a:r>
              <a:rPr lang="en-US" dirty="0" smtClean="0"/>
              <a:t>Co-occurrence (e.g., from a general corpus)</a:t>
            </a:r>
          </a:p>
          <a:p>
            <a:pPr lvl="2"/>
            <a:r>
              <a:rPr lang="en-US" dirty="0"/>
              <a:t>Synonyms </a:t>
            </a:r>
            <a:r>
              <a:rPr lang="en-US" dirty="0" smtClean="0"/>
              <a:t>(e.g., from </a:t>
            </a:r>
            <a:r>
              <a:rPr lang="en-US" dirty="0"/>
              <a:t>a </a:t>
            </a:r>
            <a:r>
              <a:rPr lang="en-US" dirty="0" smtClean="0"/>
              <a:t>thesaurus</a:t>
            </a:r>
            <a:r>
              <a:rPr lang="en-US" dirty="0"/>
              <a:t>)</a:t>
            </a:r>
            <a:endParaRPr lang="en-US" dirty="0" smtClean="0"/>
          </a:p>
          <a:p>
            <a:pPr lvl="8"/>
            <a:endParaRPr lang="en-US" sz="800" dirty="0" smtClean="0"/>
          </a:p>
          <a:p>
            <a:r>
              <a:rPr lang="en-US" dirty="0" smtClean="0"/>
              <a:t>Factorization</a:t>
            </a:r>
          </a:p>
          <a:p>
            <a:pPr lvl="1"/>
            <a:r>
              <a:rPr lang="en-US" dirty="0" smtClean="0"/>
              <a:t>Apply SVD to the matrix to find latent components</a:t>
            </a:r>
          </a:p>
          <a:p>
            <a:pPr lvl="8"/>
            <a:endParaRPr lang="en-US" sz="1000" dirty="0" smtClean="0"/>
          </a:p>
          <a:p>
            <a:r>
              <a:rPr lang="en-US" dirty="0" smtClean="0"/>
              <a:t>Measuring degree of relation</a:t>
            </a:r>
          </a:p>
          <a:p>
            <a:pPr lvl="1"/>
            <a:r>
              <a:rPr lang="en-US" dirty="0" smtClean="0"/>
              <a:t>Cosine of latent vectors</a:t>
            </a:r>
          </a:p>
        </p:txBody>
      </p:sp>
    </p:spTree>
    <p:extLst>
      <p:ext uri="{BB962C8B-B14F-4D97-AF65-F5344CB8AC3E}">
        <p14:creationId xmlns:p14="http://schemas.microsoft.com/office/powerpoint/2010/main" val="4212558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53998"/>
          </a:xfrm>
        </p:spPr>
        <p:txBody>
          <a:bodyPr/>
          <a:lstStyle/>
          <a:p>
            <a:r>
              <a:rPr lang="en-US" dirty="0" smtClean="0"/>
              <a:t>Encode Synonyms in Matrix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81000" y="1981200"/>
            <a:ext cx="8380412" cy="1366528"/>
          </a:xfrm>
        </p:spPr>
        <p:txBody>
          <a:bodyPr/>
          <a:lstStyle/>
          <a:p>
            <a:r>
              <a:rPr lang="en-US" sz="2400" dirty="0" smtClean="0"/>
              <a:t>Input: Synonyms from a thesaurus</a:t>
            </a:r>
          </a:p>
          <a:p>
            <a:pPr lvl="8"/>
            <a:endParaRPr lang="en-US" sz="800" dirty="0" smtClean="0"/>
          </a:p>
          <a:p>
            <a:r>
              <a:rPr lang="en-US" sz="2400" dirty="0" smtClean="0">
                <a:solidFill>
                  <a:srgbClr val="66FFFF"/>
                </a:solidFill>
              </a:rPr>
              <a:t>Joyfulness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</a:p>
          <a:p>
            <a:r>
              <a:rPr lang="en-US" sz="2400" dirty="0">
                <a:solidFill>
                  <a:srgbClr val="66FFFF"/>
                </a:solidFill>
              </a:rPr>
              <a:t>Sad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endParaRPr lang="en-US" sz="2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73339"/>
              </p:ext>
            </p:extLst>
          </p:nvPr>
        </p:nvGraphicFramePr>
        <p:xfrm>
          <a:off x="916940" y="4231640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/>
                <a:gridCol w="838200"/>
                <a:gridCol w="963930"/>
                <a:gridCol w="941070"/>
                <a:gridCol w="902018"/>
                <a:gridCol w="1079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goodwill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1: “joyfulness”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 2: “sad”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Group 3: “affection”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04800" y="3581400"/>
            <a:ext cx="3886200" cy="1140240"/>
            <a:chOff x="304800" y="3276600"/>
            <a:chExt cx="3886200" cy="1140240"/>
          </a:xfrm>
        </p:grpSpPr>
        <p:sp>
          <p:nvSpPr>
            <p:cNvPr id="34" name="TextBox 33"/>
            <p:cNvSpPr txBox="1"/>
            <p:nvPr/>
          </p:nvSpPr>
          <p:spPr>
            <a:xfrm>
              <a:off x="762000" y="327660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28254" y="3581400"/>
            <a:ext cx="3206146" cy="539848"/>
            <a:chOff x="4947254" y="3276600"/>
            <a:chExt cx="3206146" cy="539848"/>
          </a:xfrm>
        </p:grpSpPr>
        <p:sp>
          <p:nvSpPr>
            <p:cNvPr id="37" name="TextBox 36"/>
            <p:cNvSpPr txBox="1"/>
            <p:nvPr/>
          </p:nvSpPr>
          <p:spPr>
            <a:xfrm>
              <a:off x="5181600" y="3276600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Segoe" pitchFamily="34" charset="0"/>
                </a:rPr>
                <a:t>Term: column-vector</a:t>
              </a: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947254" y="3531476"/>
              <a:ext cx="297408" cy="284972"/>
            </a:xfrm>
            <a:custGeom>
              <a:avLst/>
              <a:gdLst>
                <a:gd name="connsiteX0" fmla="*/ 297408 w 297408"/>
                <a:gd name="connsiteY0" fmla="*/ 0 h 284972"/>
                <a:gd name="connsiteX1" fmla="*/ 24139 w 297408"/>
                <a:gd name="connsiteY1" fmla="*/ 73572 h 284972"/>
                <a:gd name="connsiteX2" fmla="*/ 13629 w 297408"/>
                <a:gd name="connsiteY2" fmla="*/ 283779 h 28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408" h="284972">
                  <a:moveTo>
                    <a:pt x="297408" y="0"/>
                  </a:moveTo>
                  <a:cubicBezTo>
                    <a:pt x="184421" y="13138"/>
                    <a:pt x="71435" y="26276"/>
                    <a:pt x="24139" y="73572"/>
                  </a:cubicBezTo>
                  <a:cubicBezTo>
                    <a:pt x="-23157" y="120868"/>
                    <a:pt x="13629" y="301296"/>
                    <a:pt x="13629" y="283779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28054" y="5791200"/>
            <a:ext cx="3200400" cy="918865"/>
            <a:chOff x="3028292" y="5562600"/>
            <a:chExt cx="3200400" cy="918865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3719838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710438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714093" y="6019800"/>
              <a:ext cx="996345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028292" y="60198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Segoe" pitchFamily="34" charset="0"/>
                </a:rPr>
                <a:t>Cosine Score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49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533400" y="4953000"/>
                <a:ext cx="8380412" cy="169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3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SVD generalizes the </a:t>
                </a:r>
                <a:r>
                  <a:rPr lang="en-US" sz="2600" dirty="0"/>
                  <a:t>original </a:t>
                </a:r>
                <a:r>
                  <a:rPr lang="en-US" sz="2600" dirty="0" smtClean="0"/>
                  <a:t>data</a:t>
                </a:r>
              </a:p>
              <a:p>
                <a:pPr lvl="1"/>
                <a:r>
                  <a:rPr lang="en-US" sz="2300" dirty="0" smtClean="0"/>
                  <a:t>Uncovers </a:t>
                </a:r>
                <a:r>
                  <a:rPr lang="en-US" sz="2300" dirty="0"/>
                  <a:t>relationships not explicit in the </a:t>
                </a:r>
                <a:r>
                  <a:rPr lang="en-US" sz="2300" dirty="0" smtClean="0"/>
                  <a:t>thesaurus</a:t>
                </a:r>
              </a:p>
              <a:p>
                <a:pPr lvl="1"/>
                <a:r>
                  <a:rPr lang="en-US" sz="2300" dirty="0" smtClean="0"/>
                  <a:t>Term vectors projected to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300" dirty="0" smtClean="0"/>
                  <a:t>-dim latent space</a:t>
                </a:r>
              </a:p>
              <a:p>
                <a:r>
                  <a:rPr lang="en-US" sz="2600" dirty="0"/>
                  <a:t>Word similarity: cosine of two </a:t>
                </a:r>
                <a:r>
                  <a:rPr lang="en-US" sz="2600" dirty="0" smtClean="0"/>
                  <a:t>column vectors </a:t>
                </a:r>
                <a:r>
                  <a:rPr lang="en-US" sz="2600" dirty="0"/>
                  <a:t>in </a:t>
                </a:r>
                <a14:m>
                  <m:oMath xmlns:m="http://schemas.openxmlformats.org/officeDocument/2006/math">
                    <m:r>
                      <a:rPr lang="en-US" sz="2600" b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FF0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953000"/>
                <a:ext cx="8380412" cy="1698222"/>
              </a:xfrm>
              <a:prstGeom prst="rect">
                <a:avLst/>
              </a:prstGeom>
              <a:blipFill rotWithShape="0">
                <a:blip r:embed="rId6"/>
                <a:stretch>
                  <a:fillRect l="-73" t="-8633" b="-107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53998"/>
          </a:xfrm>
        </p:spPr>
        <p:txBody>
          <a:bodyPr/>
          <a:lstStyle/>
          <a:p>
            <a:r>
              <a:rPr lang="en-US" dirty="0" smtClean="0"/>
              <a:t>Mapping to Latent Space via SVD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533400" y="2514600"/>
                <a:ext cx="2057400" cy="1752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𝐖</m:t>
                      </m:r>
                    </m:oMath>
                  </m:oMathPara>
                </a14:m>
                <a:endParaRPr kumimoji="0" lang="en-US" sz="4000" b="1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514600"/>
                <a:ext cx="2057400" cy="1752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3505200" y="2514600"/>
                <a:ext cx="1066800" cy="1752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𝐔</m:t>
                      </m:r>
                    </m:oMath>
                  </m:oMathPara>
                </a14:m>
                <a:endParaRPr kumimoji="0" lang="en-US" sz="2900" b="1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514600"/>
                <a:ext cx="1066800" cy="1752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5105400" y="2514600"/>
            <a:ext cx="1066800" cy="10698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1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6705600" y="2514600"/>
                <a:ext cx="2057400" cy="10698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𝐕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2514600"/>
                <a:ext cx="2057400" cy="10698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2971800"/>
                <a:ext cx="91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3600" dirty="0" err="1" smtClean="0">
                  <a:solidFill>
                    <a:srgbClr val="FFFF00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971800"/>
                <a:ext cx="914400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4267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267200"/>
                <a:ext cx="9144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3800" y="4267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267200"/>
                <a:ext cx="914400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333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0" y="35814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581400"/>
                <a:ext cx="91440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24800" y="35814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581400"/>
                <a:ext cx="914400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>
            <a:off x="5105400" y="2514600"/>
            <a:ext cx="1066800" cy="106984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38800" y="2526304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𝚺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526304"/>
                <a:ext cx="49244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981198" y="2514600"/>
            <a:ext cx="381001" cy="1752601"/>
            <a:chOff x="1981198" y="2514600"/>
            <a:chExt cx="381001" cy="1752601"/>
          </a:xfrm>
        </p:grpSpPr>
        <p:sp>
          <p:nvSpPr>
            <p:cNvPr id="20" name="Rectangle 19"/>
            <p:cNvSpPr/>
            <p:nvPr/>
          </p:nvSpPr>
          <p:spPr bwMode="auto">
            <a:xfrm rot="5400000">
              <a:off x="1142999" y="3352799"/>
              <a:ext cx="1752600" cy="7620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1447799" y="3352800"/>
              <a:ext cx="1752600" cy="7620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29598" y="2514600"/>
            <a:ext cx="381002" cy="1069850"/>
            <a:chOff x="8229598" y="2514600"/>
            <a:chExt cx="381002" cy="1069850"/>
          </a:xfrm>
        </p:grpSpPr>
        <p:sp>
          <p:nvSpPr>
            <p:cNvPr id="25" name="Rectangle 24"/>
            <p:cNvSpPr/>
            <p:nvPr/>
          </p:nvSpPr>
          <p:spPr bwMode="auto">
            <a:xfrm rot="5400000">
              <a:off x="7732774" y="3011425"/>
              <a:ext cx="1069849" cy="7620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8037575" y="3011424"/>
              <a:ext cx="1069849" cy="7620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533400" y="2362200"/>
            <a:ext cx="205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9808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terms</a:t>
            </a:r>
          </a:p>
        </p:txBody>
      </p:sp>
      <p:sp>
        <p:nvSpPr>
          <p:cNvPr id="32" name="Curved Down Arrow 31"/>
          <p:cNvSpPr/>
          <p:nvPr/>
        </p:nvSpPr>
        <p:spPr bwMode="auto">
          <a:xfrm>
            <a:off x="5791200" y="1980848"/>
            <a:ext cx="2590800" cy="369332"/>
          </a:xfrm>
          <a:prstGeom prst="curvedDownArrow">
            <a:avLst/>
          </a:prstGeom>
          <a:solidFill>
            <a:srgbClr val="99FF66"/>
          </a:solidFill>
          <a:ln>
            <a:solidFill>
              <a:srgbClr val="99FF66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90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1052596"/>
          </a:xfrm>
        </p:spPr>
        <p:txBody>
          <a:bodyPr/>
          <a:lstStyle/>
          <a:p>
            <a:r>
              <a:rPr lang="en-US" dirty="0" smtClean="0"/>
              <a:t>Problem: Handling Two Opposite Relations</a:t>
            </a:r>
            <a:br>
              <a:rPr lang="en-US" dirty="0" smtClean="0"/>
            </a:br>
            <a:r>
              <a:rPr lang="en-US" sz="3600" dirty="0" smtClean="0"/>
              <a:t>Synonyms &amp; 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534400" cy="2049792"/>
          </a:xfrm>
        </p:spPr>
        <p:txBody>
          <a:bodyPr/>
          <a:lstStyle/>
          <a:p>
            <a:r>
              <a:rPr lang="en-US" dirty="0"/>
              <a:t>LSA cannot distinguish antonyms </a:t>
            </a:r>
            <a:r>
              <a:rPr lang="en-US" sz="2000" dirty="0"/>
              <a:t>[</a:t>
            </a:r>
            <a:r>
              <a:rPr lang="en-US" sz="2000" dirty="0" err="1"/>
              <a:t>Landauer</a:t>
            </a:r>
            <a:r>
              <a:rPr lang="en-US" sz="2000" dirty="0"/>
              <a:t> 2002]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FF66"/>
                </a:solidFill>
                <a:latin typeface="Segoe" pitchFamily="34" charset="0"/>
              </a:rPr>
              <a:t>Distinguishing synonyms and antonyms is still perceived as a difficult open problem.</a:t>
            </a:r>
            <a:r>
              <a:rPr lang="en-US" dirty="0"/>
              <a:t>” </a:t>
            </a:r>
            <a:r>
              <a:rPr lang="en-US" sz="2000" dirty="0">
                <a:latin typeface="Segoe" pitchFamily="34" charset="0"/>
              </a:rPr>
              <a:t>[Poon &amp; </a:t>
            </a:r>
            <a:r>
              <a:rPr lang="en-US" sz="2000" dirty="0" err="1">
                <a:latin typeface="Segoe" pitchFamily="34" charset="0"/>
              </a:rPr>
              <a:t>Domingos</a:t>
            </a:r>
            <a:r>
              <a:rPr lang="en-US" sz="2000" dirty="0">
                <a:latin typeface="Segoe" pitchFamily="34" charset="0"/>
              </a:rPr>
              <a:t> 09]</a:t>
            </a:r>
            <a:endParaRPr lang="en-US" sz="2800" dirty="0"/>
          </a:p>
          <a:p>
            <a:pPr lvl="8"/>
            <a:endParaRPr lang="en-US" dirty="0" smtClean="0"/>
          </a:p>
          <a:p>
            <a:r>
              <a:rPr lang="en-US" dirty="0" smtClean="0"/>
              <a:t>Idea #1: Change the data representation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6264" y="4724400"/>
            <a:ext cx="1804111" cy="186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46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 smtClean="0"/>
              <a:t>Polarity Inducing LSA </a:t>
            </a:r>
            <a:r>
              <a:rPr lang="en-US" sz="3200" dirty="0" smtClean="0"/>
              <a:t>[Yih, Zweig &amp; Platt  2012]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0412" cy="3453253"/>
          </a:xfrm>
        </p:spPr>
        <p:txBody>
          <a:bodyPr/>
          <a:lstStyle/>
          <a:p>
            <a:r>
              <a:rPr lang="en-US" dirty="0" smtClean="0"/>
              <a:t>Data representation</a:t>
            </a:r>
          </a:p>
          <a:p>
            <a:pPr lvl="1"/>
            <a:r>
              <a:rPr lang="en-US" dirty="0" smtClean="0"/>
              <a:t>Encode two opposite relations in a matrix using “polarity”</a:t>
            </a:r>
          </a:p>
          <a:p>
            <a:pPr lvl="2"/>
            <a:r>
              <a:rPr lang="en-US" dirty="0"/>
              <a:t>Synonyms </a:t>
            </a:r>
            <a:r>
              <a:rPr lang="en-US" dirty="0" smtClean="0"/>
              <a:t>&amp; antonyms (e.g</a:t>
            </a:r>
            <a:r>
              <a:rPr lang="en-US" dirty="0"/>
              <a:t>., from a thesaurus)</a:t>
            </a:r>
          </a:p>
          <a:p>
            <a:pPr lvl="8"/>
            <a:endParaRPr lang="en-US" sz="800" dirty="0" smtClean="0"/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Factorization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Apply SVD to the matrix to find latent components</a:t>
            </a:r>
          </a:p>
          <a:p>
            <a:pPr lvl="8"/>
            <a:endParaRPr lang="en-US" sz="10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Measuring degree of relation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Cosine of latent vectors</a:t>
            </a:r>
          </a:p>
        </p:txBody>
      </p:sp>
    </p:spTree>
    <p:extLst>
      <p:ext uri="{BB962C8B-B14F-4D97-AF65-F5344CB8AC3E}">
        <p14:creationId xmlns:p14="http://schemas.microsoft.com/office/powerpoint/2010/main" val="3026393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09374"/>
            <a:ext cx="8380412" cy="543226"/>
          </a:xfrm>
        </p:spPr>
        <p:txBody>
          <a:bodyPr/>
          <a:lstStyle/>
          <a:p>
            <a:r>
              <a:rPr lang="en-US" dirty="0" smtClean="0"/>
              <a:t>Natural Language Understanding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70665" y="1922054"/>
            <a:ext cx="6169930" cy="3564346"/>
            <a:chOff x="1270665" y="2057400"/>
            <a:chExt cx="6169930" cy="3564346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665" y="2057400"/>
              <a:ext cx="6169930" cy="31745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00200" y="5257800"/>
              <a:ext cx="3834735" cy="3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65" dirty="0"/>
                <a:t>http://csunplugged.org/turing-test</a:t>
              </a: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152400" y="5638800"/>
            <a:ext cx="8839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Continuous-space Semantic Representations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Open-domain Question Answering</a:t>
            </a:r>
          </a:p>
        </p:txBody>
      </p:sp>
    </p:spTree>
    <p:extLst>
      <p:ext uri="{BB962C8B-B14F-4D97-AF65-F5344CB8AC3E}">
        <p14:creationId xmlns:p14="http://schemas.microsoft.com/office/powerpoint/2010/main" val="3414654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40522"/>
              </p:ext>
            </p:extLst>
          </p:nvPr>
        </p:nvGraphicFramePr>
        <p:xfrm>
          <a:off x="916940" y="3926840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/>
                <a:gridCol w="838200"/>
                <a:gridCol w="963930"/>
                <a:gridCol w="941070"/>
                <a:gridCol w="902018"/>
                <a:gridCol w="1079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goodwill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1: “joyfulness”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 2: “sad”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Group 3: “affection”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53998"/>
          </a:xfrm>
        </p:spPr>
        <p:txBody>
          <a:bodyPr/>
          <a:lstStyle/>
          <a:p>
            <a:r>
              <a:rPr lang="en-US" dirty="0"/>
              <a:t>Encode Synonyms </a:t>
            </a:r>
            <a:r>
              <a:rPr lang="en-US" dirty="0" smtClean="0"/>
              <a:t>&amp; Antonyms in </a:t>
            </a:r>
            <a:r>
              <a:rPr lang="en-US" dirty="0"/>
              <a:t>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3276600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808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19439"/>
              </p:ext>
            </p:extLst>
          </p:nvPr>
        </p:nvGraphicFramePr>
        <p:xfrm>
          <a:off x="916940" y="3926840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/>
                <a:gridCol w="838200"/>
                <a:gridCol w="963930"/>
                <a:gridCol w="941070"/>
                <a:gridCol w="902018"/>
                <a:gridCol w="1079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goodwill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1: “joyfulness”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 2: “sad”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Group 3: “affection”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53998"/>
          </a:xfrm>
        </p:spPr>
        <p:txBody>
          <a:bodyPr/>
          <a:lstStyle/>
          <a:p>
            <a:r>
              <a:rPr lang="en-US" dirty="0"/>
              <a:t>Encode Synonyms </a:t>
            </a:r>
            <a:r>
              <a:rPr lang="en-US" dirty="0" smtClean="0"/>
              <a:t>&amp; Antonyms 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19502" y="3084984"/>
            <a:ext cx="3238498" cy="1678633"/>
            <a:chOff x="4278325" y="3130147"/>
            <a:chExt cx="3238498" cy="1678633"/>
          </a:xfrm>
        </p:grpSpPr>
        <p:sp>
          <p:nvSpPr>
            <p:cNvPr id="18" name="TextBox 17"/>
            <p:cNvSpPr txBox="1"/>
            <p:nvPr/>
          </p:nvSpPr>
          <p:spPr>
            <a:xfrm>
              <a:off x="4545023" y="3130147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Segoe" pitchFamily="34" charset="0"/>
                </a:rPr>
                <a:t>Inducing polarity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 bwMode="auto">
            <a:xfrm flipH="1">
              <a:off x="4278325" y="3591812"/>
              <a:ext cx="1752598" cy="12169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 bwMode="auto">
            <a:xfrm>
              <a:off x="6030923" y="3591812"/>
              <a:ext cx="0" cy="771435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2"/>
            </p:cNvCxnSpPr>
            <p:nvPr/>
          </p:nvCxnSpPr>
          <p:spPr bwMode="auto">
            <a:xfrm>
              <a:off x="6030923" y="3591812"/>
              <a:ext cx="876299" cy="771435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</p:cNvCxnSpPr>
            <p:nvPr/>
          </p:nvCxnSpPr>
          <p:spPr bwMode="auto">
            <a:xfrm flipH="1">
              <a:off x="5154624" y="3591812"/>
              <a:ext cx="876299" cy="12169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2667000" y="5562600"/>
            <a:ext cx="5048907" cy="1025352"/>
            <a:chOff x="2667000" y="5562600"/>
            <a:chExt cx="5048907" cy="1025352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V="1">
              <a:off x="3586571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419600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571546" y="6019800"/>
              <a:ext cx="848054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667000" y="6126287"/>
                  <a:ext cx="50489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  <a:latin typeface="Segoe" pitchFamily="34" charset="0"/>
                    </a:rPr>
                    <a:t>Cosine Score: </a:t>
                  </a:r>
                  <a14:m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𝑆𝑦𝑛𝑜𝑛𝑦𝑚𝑠</m:t>
                      </m:r>
                    </m:oMath>
                  </a14:m>
                  <a:endParaRPr lang="en-US" sz="2400" dirty="0" smtClean="0">
                    <a:solidFill>
                      <a:srgbClr val="FFFF00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6126287"/>
                  <a:ext cx="504890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04800" y="3276600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076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916940" y="3926840"/>
          <a:ext cx="69316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07260"/>
                <a:gridCol w="838200"/>
                <a:gridCol w="963930"/>
                <a:gridCol w="941070"/>
                <a:gridCol w="902018"/>
                <a:gridCol w="1079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sorrow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goodwill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1: “joyfulness”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 2: “sad”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Group 3: “affection”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53998"/>
          </a:xfrm>
        </p:spPr>
        <p:txBody>
          <a:bodyPr/>
          <a:lstStyle/>
          <a:p>
            <a:r>
              <a:rPr lang="en-US" dirty="0"/>
              <a:t>Encode Synonyms </a:t>
            </a:r>
            <a:r>
              <a:rPr lang="en-US" dirty="0" smtClean="0"/>
              <a:t>&amp; Antonyms 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0412" cy="775597"/>
          </a:xfrm>
        </p:spPr>
        <p:txBody>
          <a:bodyPr/>
          <a:lstStyle/>
          <a:p>
            <a:r>
              <a:rPr lang="en-US" sz="2400" dirty="0"/>
              <a:t>Joyfulness: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sadden</a:t>
            </a:r>
          </a:p>
          <a:p>
            <a:r>
              <a:rPr lang="en-US" sz="2400" dirty="0"/>
              <a:t>Sad: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sorrow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sadden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joy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gladden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19502" y="3084984"/>
            <a:ext cx="3238498" cy="1678633"/>
            <a:chOff x="4278325" y="3130147"/>
            <a:chExt cx="3238498" cy="1678633"/>
          </a:xfrm>
        </p:grpSpPr>
        <p:sp>
          <p:nvSpPr>
            <p:cNvPr id="18" name="TextBox 17"/>
            <p:cNvSpPr txBox="1"/>
            <p:nvPr/>
          </p:nvSpPr>
          <p:spPr>
            <a:xfrm>
              <a:off x="4545023" y="3130147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Segoe" pitchFamily="34" charset="0"/>
                </a:rPr>
                <a:t>Inducing polarity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 bwMode="auto">
            <a:xfrm flipH="1">
              <a:off x="4278325" y="3591812"/>
              <a:ext cx="1752598" cy="12169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 bwMode="auto">
            <a:xfrm>
              <a:off x="6030923" y="3591812"/>
              <a:ext cx="0" cy="771435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2"/>
            </p:cNvCxnSpPr>
            <p:nvPr/>
          </p:nvCxnSpPr>
          <p:spPr bwMode="auto">
            <a:xfrm>
              <a:off x="6030923" y="3591812"/>
              <a:ext cx="876299" cy="771435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</p:cNvCxnSpPr>
            <p:nvPr/>
          </p:nvCxnSpPr>
          <p:spPr bwMode="auto">
            <a:xfrm flipH="1">
              <a:off x="5154624" y="3591812"/>
              <a:ext cx="876299" cy="12169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04800" y="3276600"/>
            <a:ext cx="3886200" cy="1140240"/>
            <a:chOff x="304800" y="3276600"/>
            <a:chExt cx="3886200" cy="1140240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327660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Segoe" pitchFamily="34" charset="0"/>
                </a:rPr>
                <a:t>Target word: row-vector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04800" y="3507432"/>
              <a:ext cx="525524" cy="909408"/>
            </a:xfrm>
            <a:custGeom>
              <a:avLst/>
              <a:gdLst>
                <a:gd name="connsiteX0" fmla="*/ 441441 w 441441"/>
                <a:gd name="connsiteY0" fmla="*/ 0 h 927406"/>
                <a:gd name="connsiteX1" fmla="*/ 7 w 441441"/>
                <a:gd name="connsiteY1" fmla="*/ 557049 h 927406"/>
                <a:gd name="connsiteX2" fmla="*/ 430931 w 441441"/>
                <a:gd name="connsiteY2" fmla="*/ 924911 h 9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441" h="927406">
                  <a:moveTo>
                    <a:pt x="441441" y="0"/>
                  </a:moveTo>
                  <a:cubicBezTo>
                    <a:pt x="221600" y="201448"/>
                    <a:pt x="1759" y="402897"/>
                    <a:pt x="7" y="557049"/>
                  </a:cubicBezTo>
                  <a:cubicBezTo>
                    <a:pt x="-1745" y="711201"/>
                    <a:pt x="308310" y="954690"/>
                    <a:pt x="430931" y="924911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05200" y="5562600"/>
            <a:ext cx="5048907" cy="995065"/>
            <a:chOff x="2809547" y="5562600"/>
            <a:chExt cx="5048907" cy="995065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3779562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4684154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79562" y="6019800"/>
              <a:ext cx="904592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809547" y="6096000"/>
                  <a:ext cx="50489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  <a:latin typeface="Segoe" pitchFamily="34" charset="0"/>
                    </a:rPr>
                    <a:t>Cosine Score: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𝐴𝑛𝑡𝑜𝑛𝑦𝑚𝑠</m:t>
                      </m:r>
                    </m:oMath>
                  </a14:m>
                  <a:endParaRPr lang="en-US" sz="2400" dirty="0" smtClean="0">
                    <a:solidFill>
                      <a:srgbClr val="FFFF00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547" y="6096000"/>
                  <a:ext cx="5048907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8187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0412" cy="553998"/>
          </a:xfrm>
        </p:spPr>
        <p:txBody>
          <a:bodyPr/>
          <a:lstStyle/>
          <a:p>
            <a:r>
              <a:rPr lang="en-US" dirty="0" smtClean="0"/>
              <a:t>Experiments: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0412" cy="3951851"/>
          </a:xfrm>
        </p:spPr>
        <p:txBody>
          <a:bodyPr/>
          <a:lstStyle/>
          <a:p>
            <a:r>
              <a:rPr lang="en-US" sz="2800" dirty="0" smtClean="0"/>
              <a:t>Encarta Thesaurus</a:t>
            </a:r>
          </a:p>
          <a:p>
            <a:pPr lvl="1"/>
            <a:r>
              <a:rPr lang="en-US" dirty="0" smtClean="0"/>
              <a:t>Records synonyms and antonyms of target words</a:t>
            </a:r>
          </a:p>
          <a:p>
            <a:pPr lvl="1"/>
            <a:r>
              <a:rPr lang="en-US" sz="2100" dirty="0"/>
              <a:t>V</a:t>
            </a:r>
            <a:r>
              <a:rPr lang="en-US" sz="2400" dirty="0" smtClean="0"/>
              <a:t>ocabulary of 50k terms and </a:t>
            </a:r>
            <a:r>
              <a:rPr lang="en-US" sz="2400" dirty="0"/>
              <a:t>47k target </a:t>
            </a:r>
            <a:r>
              <a:rPr lang="en-US" sz="2400" dirty="0" smtClean="0"/>
              <a:t>words</a:t>
            </a:r>
          </a:p>
          <a:p>
            <a:pPr lvl="1"/>
            <a:endParaRPr lang="en-US" dirty="0"/>
          </a:p>
          <a:p>
            <a:r>
              <a:rPr lang="en-US" dirty="0"/>
              <a:t>Evaluation: GRE closest-opposite </a:t>
            </a:r>
            <a:r>
              <a:rPr lang="en-US" dirty="0" smtClean="0"/>
              <a:t>questions </a:t>
            </a:r>
            <a:r>
              <a:rPr lang="en-US" sz="2400" dirty="0" smtClean="0"/>
              <a:t>[Mohammad+ 08]</a:t>
            </a:r>
            <a:endParaRPr lang="en-US" dirty="0" smtClean="0"/>
          </a:p>
          <a:p>
            <a:pPr lvl="1"/>
            <a:r>
              <a:rPr lang="en-US" dirty="0" err="1" smtClean="0"/>
              <a:t>Dev</a:t>
            </a:r>
            <a:r>
              <a:rPr lang="en-US" dirty="0" smtClean="0"/>
              <a:t>: 162 questions</a:t>
            </a:r>
          </a:p>
          <a:p>
            <a:pPr lvl="1"/>
            <a:r>
              <a:rPr lang="en-US" dirty="0" smtClean="0"/>
              <a:t>Test: 950 questions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98602"/>
            <a:ext cx="8380412" cy="553998"/>
          </a:xfrm>
        </p:spPr>
        <p:txBody>
          <a:bodyPr/>
          <a:lstStyle/>
          <a:p>
            <a:r>
              <a:rPr lang="en-US" altLang="zh-TW" dirty="0"/>
              <a:t>Results – </a:t>
            </a:r>
            <a:r>
              <a:rPr lang="en-US" dirty="0"/>
              <a:t>GRE Antonym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0071"/>
            <a:ext cx="8380412" cy="1200329"/>
          </a:xfrm>
        </p:spPr>
        <p:txBody>
          <a:bodyPr/>
          <a:lstStyle/>
          <a:p>
            <a:r>
              <a:rPr lang="en-US" sz="2800" dirty="0" smtClean="0"/>
              <a:t>Task: GRE closest-opposite questions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is the closest opposite of </a:t>
            </a:r>
            <a:r>
              <a:rPr lang="en-US" sz="2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adulterate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renounce (b) forbid (c)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purify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(d) criticize (e) correct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356" y="3429000"/>
            <a:ext cx="8645844" cy="3078163"/>
            <a:chOff x="40956" y="3429000"/>
            <a:chExt cx="8645844" cy="3078163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6165875"/>
                </p:ext>
              </p:extLst>
            </p:nvPr>
          </p:nvGraphicFramePr>
          <p:xfrm>
            <a:off x="457200" y="3429000"/>
            <a:ext cx="8229600" cy="3078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0800000">
              <a:off x="40956" y="3657600"/>
              <a:ext cx="492443" cy="2514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goe" pitchFamily="34" charset="0"/>
                </a:rPr>
                <a:t>Accuracy</a:t>
              </a:r>
              <a:endParaRPr lang="en-US" sz="20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828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367485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Limitation of the matrix representation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Each entry captures a particular type of relation between two </a:t>
            </a:r>
            <a:r>
              <a:rPr lang="en-US" dirty="0" smtClean="0">
                <a:cs typeface="Times New Roman" panose="02020603050405020304" pitchFamily="18" charset="0"/>
              </a:rPr>
              <a:t>entities</a:t>
            </a:r>
            <a:r>
              <a:rPr lang="en-US" dirty="0">
                <a:cs typeface="Times New Roman" panose="02020603050405020304" pitchFamily="18" charset="0"/>
              </a:rPr>
              <a:t>, or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Two opposite relations with the polarity trick</a:t>
            </a:r>
          </a:p>
          <a:p>
            <a:pPr marL="382573" lvl="1" indent="-382573">
              <a:buSzPct val="95000"/>
              <a:buBlip>
                <a:blip r:embed="rId3"/>
              </a:buBlip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Encoding other binary relations</a:t>
            </a:r>
          </a:p>
          <a:p>
            <a:pPr lvl="1"/>
            <a:r>
              <a:rPr lang="en-US" dirty="0" smtClean="0"/>
              <a:t>Is-A  (hyponym) 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Part-whole 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 is a </a:t>
            </a:r>
            <a:r>
              <a:rPr lang="en-US" sz="28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How </a:t>
            </a:r>
            <a:r>
              <a:rPr lang="en-US" dirty="0"/>
              <a:t>to Handle More </a:t>
            </a:r>
            <a:r>
              <a:rPr lang="en-US" dirty="0" smtClean="0"/>
              <a:t>Relations?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67" y="4875568"/>
            <a:ext cx="1354666" cy="152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600200" y="3124200"/>
            <a:ext cx="5791200" cy="1828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Idea #2</a:t>
            </a:r>
            <a:r>
              <a:rPr kumimoji="0" lang="en-US" sz="32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:</a:t>
            </a:r>
            <a:br>
              <a:rPr kumimoji="0" lang="en-US" sz="32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</a:br>
            <a:r>
              <a:rPr kumimoji="0" lang="en-US" sz="3200" b="0" i="0" u="none" strike="noStrike" cap="none" normalizeH="0" baseline="0" dirty="0" smtClean="0">
                <a:solidFill>
                  <a:srgbClr val="FFFF00"/>
                </a:solidFill>
                <a:effectLst/>
                <a:latin typeface="Segoe" pitchFamily="34" charset="0"/>
              </a:rPr>
              <a:t>Encode multiple</a:t>
            </a:r>
            <a:r>
              <a:rPr kumimoji="0" lang="en-US" sz="3200" b="0" i="0" u="none" strike="noStrike" cap="none" normalizeH="0" dirty="0" smtClean="0">
                <a:solidFill>
                  <a:srgbClr val="FFFF00"/>
                </a:solidFill>
                <a:effectLst/>
                <a:latin typeface="Segoe" pitchFamily="34" charset="0"/>
              </a:rPr>
              <a:t> relations in a 3-way tensor (3-dim array)!</a:t>
            </a:r>
            <a:r>
              <a:rPr kumimoji="0" lang="en-US" sz="32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51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/>
              <a:t>Multi-Relational </a:t>
            </a:r>
            <a:r>
              <a:rPr lang="en-US" dirty="0" smtClean="0"/>
              <a:t>LSA </a:t>
            </a:r>
            <a:r>
              <a:rPr lang="en-US" sz="3200" dirty="0" smtClean="0"/>
              <a:t>[Chang, Yih &amp; Meek 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0412" cy="4062651"/>
          </a:xfrm>
        </p:spPr>
        <p:txBody>
          <a:bodyPr/>
          <a:lstStyle/>
          <a:p>
            <a:r>
              <a:rPr lang="en-US" dirty="0" smtClean="0"/>
              <a:t>Data representation</a:t>
            </a:r>
          </a:p>
          <a:p>
            <a:pPr lvl="1"/>
            <a:r>
              <a:rPr lang="en-US" dirty="0" smtClean="0"/>
              <a:t>Encode multiple relations in a tensor</a:t>
            </a:r>
          </a:p>
          <a:p>
            <a:pPr lvl="2"/>
            <a:r>
              <a:rPr lang="en-US" dirty="0" smtClean="0"/>
              <a:t>Synonyms, antonyms, hyponyms (is-a), … (e.g., from a linguistic knowledge base)</a:t>
            </a:r>
          </a:p>
          <a:p>
            <a:pPr lvl="8"/>
            <a:endParaRPr lang="en-US" sz="800" dirty="0" smtClean="0"/>
          </a:p>
          <a:p>
            <a:r>
              <a:rPr lang="en-US" dirty="0" smtClean="0"/>
              <a:t>Factorization</a:t>
            </a:r>
          </a:p>
          <a:p>
            <a:pPr lvl="1"/>
            <a:r>
              <a:rPr lang="en-US" dirty="0" smtClean="0"/>
              <a:t>Apply tensor decomposition to the tensor to find latent components</a:t>
            </a:r>
          </a:p>
          <a:p>
            <a:pPr lvl="8"/>
            <a:endParaRPr lang="en-US" sz="1000" dirty="0" smtClean="0"/>
          </a:p>
          <a:p>
            <a:r>
              <a:rPr lang="en-US" dirty="0" smtClean="0"/>
              <a:t>Measuring degree of relation</a:t>
            </a:r>
          </a:p>
          <a:p>
            <a:pPr lvl="1"/>
            <a:r>
              <a:rPr lang="en-US" dirty="0" smtClean="0"/>
              <a:t>Cosine of latent vectors after projection</a:t>
            </a:r>
          </a:p>
        </p:txBody>
      </p:sp>
    </p:spTree>
    <p:extLst>
      <p:ext uri="{BB962C8B-B14F-4D97-AF65-F5344CB8AC3E}">
        <p14:creationId xmlns:p14="http://schemas.microsoft.com/office/powerpoint/2010/main" val="228456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2209800"/>
            <a:ext cx="8380412" cy="11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Represent word relations using a tensor</a:t>
            </a:r>
          </a:p>
          <a:p>
            <a:pPr lvl="1"/>
            <a:r>
              <a:rPr lang="en-US" sz="2500" kern="0" dirty="0" smtClean="0"/>
              <a:t>Each slice encodes a relation between </a:t>
            </a:r>
            <a:r>
              <a:rPr lang="en-US" sz="2500" kern="0" dirty="0" smtClean="0">
                <a:solidFill>
                  <a:srgbClr val="FFFF00"/>
                </a:solidFill>
              </a:rPr>
              <a:t>terms </a:t>
            </a:r>
            <a:r>
              <a:rPr lang="en-US" sz="2500" kern="0" dirty="0" smtClean="0"/>
              <a:t>and </a:t>
            </a:r>
            <a:r>
              <a:rPr lang="en-US" sz="2500" kern="0" dirty="0" smtClean="0">
                <a:solidFill>
                  <a:srgbClr val="FFFF00"/>
                </a:solidFill>
              </a:rPr>
              <a:t>target words</a:t>
            </a:r>
            <a:r>
              <a:rPr lang="en-US" sz="2500" kern="0" dirty="0" smtClean="0"/>
              <a:t>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107947" y="427762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3198512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61998" y="371264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gladden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sadden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24939" y="3712647"/>
              <a:ext cx="10166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feeling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3122312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gladden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Segoe" pitchFamily="34" charset="0"/>
                  </a:rPr>
                  <a:t>sadden</a:t>
                </a:r>
                <a:endParaRPr lang="en-US" sz="22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15939" y="3636447"/>
                <a:ext cx="101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Segoe" pitchFamily="34" charset="0"/>
                  </a:rPr>
                  <a:t>feeling</a:t>
                </a:r>
                <a:endParaRPr lang="en-US" sz="22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6335498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egoe" pitchFamily="34" charset="0"/>
              </a:rPr>
              <a:t>Synonym layer</a:t>
            </a:r>
            <a:endParaRPr lang="en-US" sz="22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7942" y="6248457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egoe" pitchFamily="34" charset="0"/>
              </a:rPr>
              <a:t>Antonym layer</a:t>
            </a:r>
            <a:endParaRPr lang="en-US" sz="22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16947" y="435382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09800" y="6191876"/>
            <a:ext cx="551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Segoe" pitchFamily="34" charset="0"/>
              </a:rPr>
              <a:t>Construct a tensor with two slices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23453" y="2673167"/>
            <a:ext cx="6367948" cy="1713206"/>
            <a:chOff x="1023453" y="2673167"/>
            <a:chExt cx="6367948" cy="171320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023453" y="3038921"/>
              <a:ext cx="1872148" cy="366591"/>
            </a:xfrm>
            <a:prstGeom prst="round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553201" y="2673167"/>
              <a:ext cx="838200" cy="417338"/>
            </a:xfrm>
            <a:prstGeom prst="round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4" idx="2"/>
              <a:endCxn id="13" idx="0"/>
            </p:cNvCxnSpPr>
            <p:nvPr/>
          </p:nvCxnSpPr>
          <p:spPr bwMode="auto">
            <a:xfrm flipH="1">
              <a:off x="1174070" y="3405512"/>
              <a:ext cx="785457" cy="980861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>
              <a:stCxn id="32" idx="2"/>
              <a:endCxn id="12" idx="3"/>
            </p:cNvCxnSpPr>
            <p:nvPr/>
          </p:nvCxnSpPr>
          <p:spPr bwMode="auto">
            <a:xfrm flipH="1">
              <a:off x="4362115" y="3090505"/>
              <a:ext cx="2610186" cy="44999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/>
              <a:t>Encode </a:t>
            </a:r>
            <a:r>
              <a:rPr lang="en-US" dirty="0" smtClean="0"/>
              <a:t>Multiple Relations </a:t>
            </a:r>
            <a:r>
              <a:rPr lang="en-US" dirty="0"/>
              <a:t>in </a:t>
            </a:r>
            <a:r>
              <a:rPr lang="en-US" dirty="0" smtClean="0"/>
              <a:t>Tensor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02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4444 -0.073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3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30556 -0.042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21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2209800"/>
            <a:ext cx="83804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4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Can encode multiple relations in the tensor</a:t>
            </a:r>
            <a:endParaRPr lang="en-US" sz="2500" kern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6107947" y="427762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645161" y="3122312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gladden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Segoe" pitchFamily="34" charset="0"/>
                  </a:rPr>
                  <a:t>sadden</a:t>
                </a:r>
                <a:endParaRPr lang="en-US" sz="22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15939" y="3636447"/>
                <a:ext cx="1016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Segoe" pitchFamily="34" charset="0"/>
                  </a:rPr>
                  <a:t>feeling</a:t>
                </a:r>
                <a:endParaRPr lang="en-US" sz="22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6143028" y="6248457"/>
            <a:ext cx="2068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egoe" pitchFamily="34" charset="0"/>
              </a:rPr>
              <a:t>Hyponym layer</a:t>
            </a:r>
            <a:endParaRPr lang="en-US" sz="22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66800" y="4160520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974542" y="4044800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/>
              <a:t>Encode Multiple Relations in Tensor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604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53889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2209800"/>
            <a:ext cx="8380412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3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Derive a </a:t>
            </a:r>
            <a:r>
              <a:rPr lang="en-US" sz="2400" kern="0" dirty="0" smtClean="0">
                <a:solidFill>
                  <a:srgbClr val="FFFF00"/>
                </a:solidFill>
              </a:rPr>
              <a:t>low-rank </a:t>
            </a:r>
            <a:r>
              <a:rPr lang="en-US" sz="2400" kern="0" dirty="0">
                <a:solidFill>
                  <a:srgbClr val="FFFF00"/>
                </a:solidFill>
              </a:rPr>
              <a:t>approximation </a:t>
            </a:r>
            <a:r>
              <a:rPr lang="en-US" sz="2400" kern="0" dirty="0"/>
              <a:t>to generalize the </a:t>
            </a:r>
            <a:r>
              <a:rPr lang="en-US" sz="2400" kern="0" dirty="0" smtClean="0"/>
              <a:t>data </a:t>
            </a:r>
            <a:r>
              <a:rPr lang="en-US" sz="2400" kern="0" dirty="0"/>
              <a:t>and to discover unseen </a:t>
            </a:r>
            <a:r>
              <a:rPr lang="en-US" sz="2400" kern="0" dirty="0" smtClean="0"/>
              <a:t>relations</a:t>
            </a:r>
            <a:endParaRPr lang="en-US" sz="2400" kern="0" dirty="0"/>
          </a:p>
          <a:p>
            <a:r>
              <a:rPr lang="en-US" sz="2400" kern="0" dirty="0" smtClean="0"/>
              <a:t>Apply Tucker decomposition and reformulate the results</a:t>
            </a:r>
            <a:endParaRPr lang="en-US" sz="2400" kern="0" dirty="0"/>
          </a:p>
          <a:p>
            <a:endParaRPr lang="en-US" sz="2400" kern="0" dirty="0" smtClean="0"/>
          </a:p>
          <a:p>
            <a:endParaRPr lang="en-US" sz="2400" kern="0" dirty="0"/>
          </a:p>
          <a:p>
            <a:endParaRPr lang="en-US" sz="2400" kern="0" dirty="0" smtClean="0"/>
          </a:p>
          <a:p>
            <a:pPr marL="0" indent="0">
              <a:buNone/>
            </a:pPr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/>
              <a:t>Tensor Decomposition – Analogy to </a:t>
            </a:r>
            <a:r>
              <a:rPr lang="en-US" dirty="0" smtClean="0"/>
              <a:t>SVD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-76200" y="3962400"/>
            <a:ext cx="9220200" cy="2120711"/>
            <a:chOff x="-11302" y="3418461"/>
            <a:chExt cx="9220200" cy="2120711"/>
          </a:xfrm>
        </p:grpSpPr>
        <p:grpSp>
          <p:nvGrpSpPr>
            <p:cNvPr id="83" name="Group 82"/>
            <p:cNvGrpSpPr/>
            <p:nvPr/>
          </p:nvGrpSpPr>
          <p:grpSpPr>
            <a:xfrm>
              <a:off x="-11302" y="3418461"/>
              <a:ext cx="2254172" cy="1872346"/>
              <a:chOff x="327271" y="2633148"/>
              <a:chExt cx="2254172" cy="18723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 smtClean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 smtClean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/>
              <p:cNvSpPr/>
              <p:nvPr/>
            </p:nvSpPr>
            <p:spPr bwMode="auto">
              <a:xfrm>
                <a:off x="989596" y="3329978"/>
                <a:ext cx="1370864" cy="11755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107" name="Left Brace 106"/>
              <p:cNvSpPr/>
              <p:nvPr/>
            </p:nvSpPr>
            <p:spPr bwMode="auto">
              <a:xfrm>
                <a:off x="680779" y="3329978"/>
                <a:ext cx="256092" cy="1175516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  <p:sp>
            <p:nvSpPr>
              <p:cNvPr id="108" name="Left Brace 107"/>
              <p:cNvSpPr/>
              <p:nvPr/>
            </p:nvSpPr>
            <p:spPr bwMode="auto">
              <a:xfrm rot="5400000">
                <a:off x="1542003" y="2415408"/>
                <a:ext cx="261117" cy="1370864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994469" y="4499164"/>
              <a:ext cx="219311" cy="583287"/>
              <a:chOff x="3733800" y="3836313"/>
              <a:chExt cx="219311" cy="583287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  <p:sp>
          <p:nvSpPr>
            <p:cNvPr id="85" name="Rectangle 84"/>
            <p:cNvSpPr/>
            <p:nvPr/>
          </p:nvSpPr>
          <p:spPr bwMode="auto">
            <a:xfrm>
              <a:off x="3784948" y="4168308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183573" y="4354902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 rot="5400000">
              <a:off x="8031665" y="4314034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28408" y="4623002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×</a:t>
              </a:r>
              <a:endParaRPr lang="en-US" sz="28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921036" y="4754339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×</a:t>
              </a:r>
              <a:endParaRPr lang="en-US" sz="28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90" name="Left Brace 89"/>
            <p:cNvSpPr/>
            <p:nvPr/>
          </p:nvSpPr>
          <p:spPr bwMode="auto">
            <a:xfrm>
              <a:off x="3546725" y="4173410"/>
              <a:ext cx="209744" cy="1353644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p:sp>
          <p:nvSpPr>
            <p:cNvPr id="91" name="Left Brace 90"/>
            <p:cNvSpPr/>
            <p:nvPr/>
          </p:nvSpPr>
          <p:spPr bwMode="auto">
            <a:xfrm rot="5400000">
              <a:off x="8213436" y="3798627"/>
              <a:ext cx="219988" cy="137088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Left Brace 92"/>
            <p:cNvSpPr/>
            <p:nvPr/>
          </p:nvSpPr>
          <p:spPr bwMode="auto">
            <a:xfrm rot="5400000">
              <a:off x="3967417" y="3683261"/>
              <a:ext cx="198401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3898165" y="3542771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165" y="3542771"/>
                  <a:ext cx="36285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Left Brace 94"/>
            <p:cNvSpPr/>
            <p:nvPr/>
          </p:nvSpPr>
          <p:spPr bwMode="auto">
            <a:xfrm rot="5400000">
              <a:off x="5343663" y="3823895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5302862" y="3670166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62" y="3670166"/>
                  <a:ext cx="36285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Left Brace 96"/>
            <p:cNvSpPr/>
            <p:nvPr/>
          </p:nvSpPr>
          <p:spPr bwMode="auto">
            <a:xfrm>
              <a:off x="4902744" y="4342319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 rot="16200000">
                  <a:off x="4591281" y="4425451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91281" y="4425451"/>
                  <a:ext cx="36285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Left Brace 98"/>
            <p:cNvSpPr/>
            <p:nvPr/>
          </p:nvSpPr>
          <p:spPr bwMode="auto">
            <a:xfrm>
              <a:off x="7401339" y="4707689"/>
              <a:ext cx="162931" cy="580050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 rot="16200000">
                  <a:off x="7101506" y="4783167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101506" y="4783167"/>
                  <a:ext cx="36285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 bwMode="auto">
            <a:xfrm rot="5400000">
              <a:off x="8111725" y="4895970"/>
              <a:ext cx="566439" cy="16008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 rot="16200000">
                <a:off x="2675071" y="5161376"/>
                <a:ext cx="12368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75071" y="5161376"/>
                <a:ext cx="1236812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Callout 109"/>
          <p:cNvSpPr/>
          <p:nvPr/>
        </p:nvSpPr>
        <p:spPr bwMode="auto">
          <a:xfrm>
            <a:off x="2938888" y="6280514"/>
            <a:ext cx="5565505" cy="435625"/>
          </a:xfrm>
          <a:prstGeom prst="wedgeEllipseCallout">
            <a:avLst>
              <a:gd name="adj1" fmla="val 45824"/>
              <a:gd name="adj2" fmla="val -126677"/>
            </a:avLst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sz="2000" dirty="0" smtClean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sz="20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epresentation of words</a:t>
            </a:r>
          </a:p>
        </p:txBody>
      </p:sp>
    </p:spTree>
    <p:extLst>
      <p:ext uri="{BB962C8B-B14F-4D97-AF65-F5344CB8AC3E}">
        <p14:creationId xmlns:p14="http://schemas.microsoft.com/office/powerpoint/2010/main" val="3950592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1890710"/>
            <a:ext cx="8940567" cy="2188291"/>
          </a:xfrm>
        </p:spPr>
        <p:txBody>
          <a:bodyPr/>
          <a:lstStyle/>
          <a:p>
            <a:pPr marL="322249" lvl="1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Text </a:t>
            </a:r>
            <a:r>
              <a:rPr lang="en-US" sz="2800" dirty="0">
                <a:solidFill>
                  <a:schemeClr val="accent1"/>
                </a:solidFill>
              </a:rPr>
              <a:t>entities are represented as </a:t>
            </a:r>
            <a:r>
              <a:rPr lang="en-US" sz="2800" dirty="0" smtClean="0">
                <a:solidFill>
                  <a:schemeClr val="accent1"/>
                </a:solidFill>
              </a:rPr>
              <a:t>vectors</a:t>
            </a:r>
          </a:p>
          <a:p>
            <a:pPr lvl="1"/>
            <a:r>
              <a:rPr lang="en-US" sz="2600" i="1" dirty="0">
                <a:cs typeface="Segoe UI Light" panose="020B0502040204020203" pitchFamily="34" charset="0"/>
              </a:rPr>
              <a:t>Words, phrases, sentences, or </a:t>
            </a:r>
            <a:r>
              <a:rPr lang="en-US" sz="2600" i="1" dirty="0" smtClean="0">
                <a:cs typeface="Segoe UI Light" panose="020B0502040204020203" pitchFamily="34" charset="0"/>
              </a:rPr>
              <a:t>documents</a:t>
            </a:r>
            <a:endParaRPr lang="en-US" sz="2600" i="1" dirty="0">
              <a:cs typeface="Segoe UI Light" panose="020B0502040204020203" pitchFamily="34" charset="0"/>
            </a:endParaRPr>
          </a:p>
          <a:p>
            <a:pPr lvl="1"/>
            <a:r>
              <a:rPr lang="en-US" sz="2600" i="1" dirty="0">
                <a:cs typeface="Segoe UI Light" panose="020B0502040204020203" pitchFamily="34" charset="0"/>
              </a:rPr>
              <a:t>Learned via neural networks or matrix/tensor decomposition methods</a:t>
            </a:r>
          </a:p>
          <a:p>
            <a:pPr lvl="1"/>
            <a:r>
              <a:rPr lang="en-US" sz="2600" i="1" dirty="0">
                <a:cs typeface="Segoe UI Light" panose="020B0502040204020203" pitchFamily="34" charset="0"/>
              </a:rPr>
              <a:t>Relations are estimated by functions in the vector </a:t>
            </a:r>
            <a:r>
              <a:rPr lang="en-US" sz="2600" i="1" dirty="0" smtClean="0">
                <a:cs typeface="Segoe UI Light" panose="020B0502040204020203" pitchFamily="34" charset="0"/>
              </a:rPr>
              <a:t>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553998"/>
          </a:xfrm>
        </p:spPr>
        <p:txBody>
          <a:bodyPr/>
          <a:lstStyle/>
          <a:p>
            <a:r>
              <a:rPr lang="en-US" sz="4000" dirty="0"/>
              <a:t>Continuous Semantic Representations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7003" y="4617227"/>
            <a:ext cx="4183672" cy="1707372"/>
            <a:chOff x="533400" y="4887940"/>
            <a:chExt cx="4267200" cy="1741460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5638800"/>
              <a:ext cx="4250576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53" dirty="0">
                  <a:latin typeface="Segoe" pitchFamily="34" charset="0"/>
                </a:rPr>
                <a:t>Learning Similarity Measures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42916" y="5100292"/>
              <a:ext cx="689066" cy="614065"/>
              <a:chOff x="2358934" y="2286000"/>
              <a:chExt cx="689066" cy="614065"/>
            </a:xfrm>
          </p:grpSpPr>
          <p:sp>
            <p:nvSpPr>
              <p:cNvPr id="20" name="Flowchart: Connector 19"/>
              <p:cNvSpPr/>
              <p:nvPr/>
            </p:nvSpPr>
            <p:spPr bwMode="auto">
              <a:xfrm>
                <a:off x="2358934" y="2598684"/>
                <a:ext cx="152400" cy="14109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43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1" name="Flowchart: Connector 20"/>
              <p:cNvSpPr/>
              <p:nvPr/>
            </p:nvSpPr>
            <p:spPr bwMode="auto">
              <a:xfrm>
                <a:off x="2895600" y="2598684"/>
                <a:ext cx="152400" cy="141096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43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11334" y="2438400"/>
                <a:ext cx="414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3" dirty="0">
                    <a:latin typeface="Segoe" pitchFamily="34" charset="0"/>
                  </a:rPr>
                  <a:t>=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32888" y="2286000"/>
                <a:ext cx="321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61" dirty="0">
                    <a:latin typeface="Segoe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58688" y="4887940"/>
              <a:ext cx="1068950" cy="666132"/>
              <a:chOff x="1981153" y="3622335"/>
              <a:chExt cx="1211910" cy="88595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981153" y="4399676"/>
                <a:ext cx="504954" cy="10861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76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688109" y="4399676"/>
                <a:ext cx="504954" cy="10861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76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068125" y="4072553"/>
                <a:ext cx="332172" cy="14736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76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775082" y="4072553"/>
                <a:ext cx="332172" cy="14736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76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13" idx="0"/>
                <a:endCxn id="19" idx="4"/>
              </p:cNvCxnSpPr>
              <p:nvPr/>
            </p:nvCxnSpPr>
            <p:spPr bwMode="auto">
              <a:xfrm flipV="1">
                <a:off x="2234211" y="3889888"/>
                <a:ext cx="341650" cy="182665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4" idx="0"/>
                <a:endCxn id="19" idx="4"/>
              </p:cNvCxnSpPr>
              <p:nvPr/>
            </p:nvCxnSpPr>
            <p:spPr bwMode="auto">
              <a:xfrm flipH="1" flipV="1">
                <a:off x="2575861" y="3889888"/>
                <a:ext cx="365306" cy="182665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2" idx="0"/>
                <a:endCxn id="14" idx="2"/>
              </p:cNvCxnSpPr>
              <p:nvPr/>
            </p:nvCxnSpPr>
            <p:spPr bwMode="auto">
              <a:xfrm flipV="1">
                <a:off x="2940585" y="4219914"/>
                <a:ext cx="583" cy="179762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0"/>
                <a:endCxn id="13" idx="2"/>
              </p:cNvCxnSpPr>
              <p:nvPr/>
            </p:nvCxnSpPr>
            <p:spPr bwMode="auto">
              <a:xfrm flipV="1">
                <a:off x="2233630" y="4219913"/>
                <a:ext cx="582" cy="179763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 bwMode="auto">
              <a:xfrm>
                <a:off x="2463613" y="3622335"/>
                <a:ext cx="224496" cy="26755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43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76400" y="6260068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6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S2Net </a:t>
              </a:r>
              <a:r>
                <a:rPr lang="en-US" sz="156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[CoNLL-11, SIGIR-11]</a:t>
              </a:r>
              <a:endParaRPr lang="en-US" sz="176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64801" y="4255719"/>
            <a:ext cx="3660713" cy="2068881"/>
            <a:chOff x="5029200" y="4519213"/>
            <a:chExt cx="3733800" cy="2110187"/>
          </a:xfrm>
        </p:grpSpPr>
        <p:sp>
          <p:nvSpPr>
            <p:cNvPr id="25" name="Left-Right Arrow 24"/>
            <p:cNvSpPr/>
            <p:nvPr/>
          </p:nvSpPr>
          <p:spPr bwMode="auto">
            <a:xfrm>
              <a:off x="5029200" y="5683278"/>
              <a:ext cx="685800" cy="311154"/>
            </a:xfrm>
            <a:prstGeom prst="leftRightArrow">
              <a:avLst/>
            </a:prstGeom>
            <a:solidFill>
              <a:srgbClr val="FF3399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7580" tIns="53790" rIns="107580" bIns="537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5463" fontAlgn="base">
                <a:spcBef>
                  <a:spcPct val="0"/>
                </a:spcBef>
                <a:spcAft>
                  <a:spcPct val="0"/>
                </a:spcAft>
              </a:pPr>
              <a:endParaRPr lang="en-US" sz="2843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7400" y="5475999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61" dirty="0">
                  <a:latin typeface="Segoe" pitchFamily="34" charset="0"/>
                </a:rPr>
                <a:t>Search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7400" y="5848290"/>
              <a:ext cx="2484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61" dirty="0">
                  <a:latin typeface="Segoe" pitchFamily="34" charset="0"/>
                </a:rPr>
                <a:t>Machine Translation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075514" y="4519213"/>
              <a:ext cx="1065361" cy="1223415"/>
              <a:chOff x="2666488" y="1904998"/>
              <a:chExt cx="1065361" cy="1223415"/>
            </a:xfrm>
          </p:grpSpPr>
          <p:cxnSp>
            <p:nvCxnSpPr>
              <p:cNvPr id="30" name="Straight Arrow Connector 29"/>
              <p:cNvCxnSpPr>
                <a:stCxn id="43" idx="0"/>
                <a:endCxn id="32" idx="4"/>
              </p:cNvCxnSpPr>
              <p:nvPr/>
            </p:nvCxnSpPr>
            <p:spPr bwMode="auto">
              <a:xfrm flipV="1">
                <a:off x="2889695" y="2106166"/>
                <a:ext cx="301348" cy="141555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6" idx="0"/>
                <a:endCxn id="32" idx="4"/>
              </p:cNvCxnSpPr>
              <p:nvPr/>
            </p:nvCxnSpPr>
            <p:spPr bwMode="auto">
              <a:xfrm flipH="1" flipV="1">
                <a:off x="3191043" y="2106166"/>
                <a:ext cx="318625" cy="141555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 bwMode="auto">
              <a:xfrm>
                <a:off x="3092036" y="1904998"/>
                <a:ext cx="198014" cy="20116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43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666488" y="2247721"/>
                <a:ext cx="445388" cy="880692"/>
                <a:chOff x="2666488" y="2243508"/>
                <a:chExt cx="445388" cy="880692"/>
              </a:xfrm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2666488" y="3042536"/>
                  <a:ext cx="445388" cy="8166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2743201" y="2243508"/>
                  <a:ext cx="292988" cy="11079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cxnSp>
              <p:nvCxnSpPr>
                <p:cNvPr id="44" name="Straight Arrow Connector 43"/>
                <p:cNvCxnSpPr>
                  <a:stCxn id="42" idx="0"/>
                  <a:endCxn id="46" idx="2"/>
                </p:cNvCxnSpPr>
                <p:nvPr/>
              </p:nvCxnSpPr>
              <p:spPr bwMode="auto">
                <a:xfrm flipH="1" flipV="1">
                  <a:off x="2887526" y="2895600"/>
                  <a:ext cx="1656" cy="146936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 bwMode="auto">
                <a:xfrm>
                  <a:off x="2742688" y="2521073"/>
                  <a:ext cx="292988" cy="11079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2741032" y="2784802"/>
                  <a:ext cx="292988" cy="11079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cxnSp>
              <p:nvCxnSpPr>
                <p:cNvPr id="47" name="Straight Arrow Connector 46"/>
                <p:cNvCxnSpPr>
                  <a:stCxn id="46" idx="0"/>
                  <a:endCxn id="45" idx="2"/>
                </p:cNvCxnSpPr>
                <p:nvPr/>
              </p:nvCxnSpPr>
              <p:spPr bwMode="auto">
                <a:xfrm flipV="1">
                  <a:off x="2887526" y="2631871"/>
                  <a:ext cx="1656" cy="152931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45" idx="0"/>
                  <a:endCxn id="43" idx="2"/>
                </p:cNvCxnSpPr>
                <p:nvPr/>
              </p:nvCxnSpPr>
              <p:spPr bwMode="auto">
                <a:xfrm flipV="1">
                  <a:off x="2889182" y="2354306"/>
                  <a:ext cx="513" cy="166767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3286461" y="2247721"/>
                <a:ext cx="445388" cy="880692"/>
                <a:chOff x="3286461" y="2251935"/>
                <a:chExt cx="445388" cy="880692"/>
              </a:xfrm>
            </p:grpSpPr>
            <p:sp>
              <p:nvSpPr>
                <p:cNvPr id="35" name="Rectangle 34"/>
                <p:cNvSpPr/>
                <p:nvPr/>
              </p:nvSpPr>
              <p:spPr bwMode="auto">
                <a:xfrm>
                  <a:off x="3286461" y="3050963"/>
                  <a:ext cx="445388" cy="8166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363174" y="2251935"/>
                  <a:ext cx="292988" cy="11079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35" idx="0"/>
                  <a:endCxn id="39" idx="2"/>
                </p:cNvCxnSpPr>
                <p:nvPr/>
              </p:nvCxnSpPr>
              <p:spPr bwMode="auto">
                <a:xfrm flipH="1" flipV="1">
                  <a:off x="3507499" y="2904027"/>
                  <a:ext cx="1656" cy="146936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/>
                <p:cNvSpPr/>
                <p:nvPr/>
              </p:nvSpPr>
              <p:spPr bwMode="auto">
                <a:xfrm>
                  <a:off x="3362661" y="2529500"/>
                  <a:ext cx="292988" cy="11079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361005" y="2793229"/>
                  <a:ext cx="292988" cy="110798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cxnSp>
              <p:nvCxnSpPr>
                <p:cNvPr id="40" name="Straight Arrow Connector 39"/>
                <p:cNvCxnSpPr>
                  <a:stCxn id="39" idx="0"/>
                  <a:endCxn id="38" idx="2"/>
                </p:cNvCxnSpPr>
                <p:nvPr/>
              </p:nvCxnSpPr>
              <p:spPr bwMode="auto">
                <a:xfrm flipV="1">
                  <a:off x="3507499" y="2640298"/>
                  <a:ext cx="1656" cy="152931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38" idx="0"/>
                  <a:endCxn id="36" idx="2"/>
                </p:cNvCxnSpPr>
                <p:nvPr/>
              </p:nvCxnSpPr>
              <p:spPr bwMode="auto">
                <a:xfrm flipV="1">
                  <a:off x="3509155" y="2362733"/>
                  <a:ext cx="513" cy="166767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>
              <a:off x="5638800" y="6260068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6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DSSM </a:t>
              </a:r>
              <a:r>
                <a:rPr lang="en-US" sz="156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sz="1569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CIKM-13*, </a:t>
              </a:r>
              <a:r>
                <a:rPr lang="en-US" sz="156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ACL-14]</a:t>
              </a:r>
              <a:endParaRPr lang="en-US" sz="176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424564" y="6501964"/>
            <a:ext cx="182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Segoe" pitchFamily="34" charset="0"/>
              </a:rPr>
              <a:t>* Not co-author</a:t>
            </a:r>
          </a:p>
        </p:txBody>
      </p:sp>
    </p:spTree>
    <p:extLst>
      <p:ext uri="{BB962C8B-B14F-4D97-AF65-F5344CB8AC3E}">
        <p14:creationId xmlns:p14="http://schemas.microsoft.com/office/powerpoint/2010/main" val="2848266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-76200" y="3962400"/>
            <a:ext cx="9220200" cy="2120711"/>
            <a:chOff x="-11302" y="3418461"/>
            <a:chExt cx="9220200" cy="2120711"/>
          </a:xfrm>
        </p:grpSpPr>
        <p:grpSp>
          <p:nvGrpSpPr>
            <p:cNvPr id="58" name="Group 57"/>
            <p:cNvGrpSpPr/>
            <p:nvPr/>
          </p:nvGrpSpPr>
          <p:grpSpPr>
            <a:xfrm>
              <a:off x="-11302" y="3418461"/>
              <a:ext cx="2254172" cy="1872346"/>
              <a:chOff x="327271" y="2633148"/>
              <a:chExt cx="2254172" cy="18723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 smtClean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21858" y="3691877"/>
                    <a:ext cx="1236812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1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 smtClean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487" y="2633148"/>
                    <a:ext cx="1855956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Rectangle 80"/>
              <p:cNvSpPr/>
              <p:nvPr/>
            </p:nvSpPr>
            <p:spPr bwMode="auto">
              <a:xfrm>
                <a:off x="989596" y="3329978"/>
                <a:ext cx="1370864" cy="11755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82" name="Left Brace 81"/>
              <p:cNvSpPr/>
              <p:nvPr/>
            </p:nvSpPr>
            <p:spPr bwMode="auto">
              <a:xfrm>
                <a:off x="680779" y="3329978"/>
                <a:ext cx="256092" cy="1175516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  <p:sp>
            <p:nvSpPr>
              <p:cNvPr id="83" name="Left Brace 82"/>
              <p:cNvSpPr/>
              <p:nvPr/>
            </p:nvSpPr>
            <p:spPr bwMode="auto">
              <a:xfrm rot="5400000">
                <a:off x="1542003" y="2415408"/>
                <a:ext cx="261117" cy="1370864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solidFill>
                    <a:schemeClr val="bg2"/>
                  </a:solidFill>
                  <a:effectLst/>
                  <a:latin typeface="Segoe Semibold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994469" y="4499164"/>
              <a:ext cx="219311" cy="583287"/>
              <a:chOff x="3733800" y="3836313"/>
              <a:chExt cx="219311" cy="58328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3784948" y="4168308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183573" y="4354902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5400000">
              <a:off x="8031665" y="4314034"/>
              <a:ext cx="583553" cy="137086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28408" y="4623002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×</a:t>
              </a:r>
              <a:endParaRPr lang="en-US" sz="28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21036" y="4754339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tx1"/>
                  </a:solidFill>
                </a:rPr>
                <a:t>×</a:t>
              </a:r>
              <a:endParaRPr lang="en-US" sz="28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65" name="Left Brace 64"/>
            <p:cNvSpPr/>
            <p:nvPr/>
          </p:nvSpPr>
          <p:spPr bwMode="auto">
            <a:xfrm>
              <a:off x="3546725" y="4173410"/>
              <a:ext cx="209744" cy="1353644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p:sp>
          <p:nvSpPr>
            <p:cNvPr id="66" name="Left Brace 65"/>
            <p:cNvSpPr/>
            <p:nvPr/>
          </p:nvSpPr>
          <p:spPr bwMode="auto">
            <a:xfrm rot="5400000">
              <a:off x="8213436" y="3798627"/>
              <a:ext cx="219988" cy="137088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942" y="4049437"/>
                  <a:ext cx="1855956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eft Brace 67"/>
            <p:cNvSpPr/>
            <p:nvPr/>
          </p:nvSpPr>
          <p:spPr bwMode="auto">
            <a:xfrm rot="5400000">
              <a:off x="3967417" y="3683261"/>
              <a:ext cx="198401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3898165" y="3542771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165" y="3542771"/>
                  <a:ext cx="36285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Left Brace 69"/>
            <p:cNvSpPr/>
            <p:nvPr/>
          </p:nvSpPr>
          <p:spPr bwMode="auto">
            <a:xfrm rot="5400000">
              <a:off x="5343663" y="3823895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5302862" y="3670166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62" y="3670166"/>
                  <a:ext cx="36285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eft Brace 71"/>
            <p:cNvSpPr/>
            <p:nvPr/>
          </p:nvSpPr>
          <p:spPr bwMode="auto">
            <a:xfrm>
              <a:off x="4902744" y="4342319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 rot="16200000">
                  <a:off x="4591281" y="4425451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91281" y="4425451"/>
                  <a:ext cx="36285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/>
            <p:cNvSpPr/>
            <p:nvPr/>
          </p:nvSpPr>
          <p:spPr bwMode="auto">
            <a:xfrm>
              <a:off x="7401339" y="4707689"/>
              <a:ext cx="162931" cy="580050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 rot="16200000">
                  <a:off x="7101506" y="4783167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101506" y="4783167"/>
                  <a:ext cx="36285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/>
            <p:cNvSpPr/>
            <p:nvPr/>
          </p:nvSpPr>
          <p:spPr bwMode="auto">
            <a:xfrm rot="5400000">
              <a:off x="8111725" y="4895970"/>
              <a:ext cx="566439" cy="16008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2209800"/>
            <a:ext cx="8380412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10"/>
              </a:buBlip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11"/>
              </a:buBlip>
              <a:defRPr sz="27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11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11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11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Derive a </a:t>
            </a:r>
            <a:r>
              <a:rPr lang="en-US" sz="2400" kern="0" dirty="0" smtClean="0">
                <a:solidFill>
                  <a:srgbClr val="FFFF00"/>
                </a:solidFill>
              </a:rPr>
              <a:t>low-rank </a:t>
            </a:r>
            <a:r>
              <a:rPr lang="en-US" sz="2400" kern="0" dirty="0">
                <a:solidFill>
                  <a:srgbClr val="FFFF00"/>
                </a:solidFill>
              </a:rPr>
              <a:t>approximation </a:t>
            </a:r>
            <a:r>
              <a:rPr lang="en-US" sz="2400" kern="0" dirty="0"/>
              <a:t>to generalize the </a:t>
            </a:r>
            <a:r>
              <a:rPr lang="en-US" sz="2400" kern="0" dirty="0" smtClean="0"/>
              <a:t>data </a:t>
            </a:r>
            <a:r>
              <a:rPr lang="en-US" sz="2400" kern="0" dirty="0"/>
              <a:t>and to discover unseen </a:t>
            </a:r>
            <a:r>
              <a:rPr lang="en-US" sz="2400" kern="0" dirty="0" smtClean="0"/>
              <a:t>relations</a:t>
            </a:r>
            <a:endParaRPr lang="en-US" sz="2400" kern="0" dirty="0"/>
          </a:p>
          <a:p>
            <a:r>
              <a:rPr lang="en-US" sz="2400" kern="0" dirty="0" smtClean="0"/>
              <a:t>Apply Tucker decomposition and reformulate the results</a:t>
            </a:r>
            <a:endParaRPr lang="en-US" sz="2400" kern="0" dirty="0"/>
          </a:p>
          <a:p>
            <a:endParaRPr lang="en-US" sz="2400" kern="0" dirty="0" smtClean="0"/>
          </a:p>
          <a:p>
            <a:endParaRPr lang="en-US" sz="2400" kern="0" dirty="0"/>
          </a:p>
          <a:p>
            <a:endParaRPr lang="en-US" sz="2400" kern="0" dirty="0" smtClean="0"/>
          </a:p>
          <a:p>
            <a:pPr marL="0" indent="0">
              <a:buNone/>
            </a:pPr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29571" y="5043103"/>
            <a:ext cx="219311" cy="583287"/>
            <a:chOff x="3733800" y="3836313"/>
            <a:chExt cx="219311" cy="583287"/>
          </a:xfrm>
        </p:grpSpPr>
        <p:sp>
          <p:nvSpPr>
            <p:cNvPr id="44" name="TextBox 43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720050" y="4712247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18675" y="4898841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49234" y="5029400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79792" y="5159958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10351" y="5290517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40909" y="5421075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71468" y="5551634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0000">
            <a:off x="7966767" y="4857973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3510" y="5166941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6138" y="5298278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5400000">
            <a:off x="8148538" y="4342566"/>
            <a:ext cx="219988" cy="137088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33" name="Left Brace 32"/>
          <p:cNvSpPr/>
          <p:nvPr/>
        </p:nvSpPr>
        <p:spPr bwMode="auto">
          <a:xfrm rot="5400000">
            <a:off x="5278765" y="4367834"/>
            <a:ext cx="261117" cy="598902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37964" y="4214105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64" y="4214105"/>
                <a:ext cx="36285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e 34"/>
          <p:cNvSpPr/>
          <p:nvPr/>
        </p:nvSpPr>
        <p:spPr bwMode="auto">
          <a:xfrm>
            <a:off x="4837846" y="4886258"/>
            <a:ext cx="190764" cy="587704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 rot="16200000">
                <a:off x="4526383" y="4969390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26383" y="4969390"/>
                <a:ext cx="36285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 bwMode="auto">
          <a:xfrm rot="7940316">
            <a:off x="6077675" y="4712672"/>
            <a:ext cx="145485" cy="894759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472216">
                <a:off x="5420548" y="4811874"/>
                <a:ext cx="1855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2216">
                <a:off x="5420548" y="4811874"/>
                <a:ext cx="1855956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/>
          <p:cNvSpPr/>
          <p:nvPr/>
        </p:nvSpPr>
        <p:spPr bwMode="auto">
          <a:xfrm>
            <a:off x="7336441" y="5251628"/>
            <a:ext cx="162931" cy="580050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 rot="16200000">
                <a:off x="7036608" y="5327106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36608" y="5327106"/>
                <a:ext cx="36285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Callout 41"/>
          <p:cNvSpPr/>
          <p:nvPr/>
        </p:nvSpPr>
        <p:spPr bwMode="auto">
          <a:xfrm>
            <a:off x="2938888" y="6280514"/>
            <a:ext cx="5565505" cy="435625"/>
          </a:xfrm>
          <a:prstGeom prst="wedgeEllipseCallout">
            <a:avLst>
              <a:gd name="adj1" fmla="val 45824"/>
              <a:gd name="adj2" fmla="val -126677"/>
            </a:avLst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sz="2000" dirty="0" smtClean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sz="20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epresentation of words</a:t>
            </a:r>
          </a:p>
        </p:txBody>
      </p:sp>
      <p:sp>
        <p:nvSpPr>
          <p:cNvPr id="43" name="Oval Callout 42"/>
          <p:cNvSpPr/>
          <p:nvPr/>
        </p:nvSpPr>
        <p:spPr bwMode="auto">
          <a:xfrm>
            <a:off x="3460305" y="3718240"/>
            <a:ext cx="5565505" cy="378723"/>
          </a:xfrm>
          <a:prstGeom prst="wedgeEllipseCallout">
            <a:avLst>
              <a:gd name="adj1" fmla="val -10337"/>
              <a:gd name="adj2" fmla="val 139709"/>
            </a:avLst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latent </a:t>
            </a:r>
            <a:r>
              <a:rPr lang="en-US" sz="2000" dirty="0" smtClean="0">
                <a:solidFill>
                  <a:schemeClr val="tx1"/>
                </a:solidFill>
                <a:latin typeface="Segoe" pitchFamily="34" charset="0"/>
              </a:rPr>
              <a:t>r</a:t>
            </a:r>
            <a:r>
              <a:rPr kumimoji="0" lang="en-US" sz="20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epresentation of a</a:t>
            </a:r>
            <a:r>
              <a:rPr kumimoji="0" lang="en-US" sz="20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 relation</a:t>
            </a:r>
            <a:endParaRPr kumimoji="0" lang="en-US" sz="20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 rot="5400000">
            <a:off x="8373802" y="5450242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/>
              <a:t>Tensor Decomposition – Analogy to </a:t>
            </a:r>
            <a:r>
              <a:rPr lang="en-US" dirty="0" smtClean="0"/>
              <a:t>SVD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2472216">
                <a:off x="1653738" y="4459273"/>
                <a:ext cx="185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  <a:latin typeface="Segoe" pitchFamily="34" charset="0"/>
                </a:endParaRPr>
              </a:p>
              <a:p>
                <a:endParaRPr lang="en-US" sz="16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2216">
                <a:off x="1653738" y="4459273"/>
                <a:ext cx="1855956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eft Brace 90"/>
          <p:cNvSpPr/>
          <p:nvPr/>
        </p:nvSpPr>
        <p:spPr bwMode="auto">
          <a:xfrm rot="7940316">
            <a:off x="2377582" y="4461248"/>
            <a:ext cx="247162" cy="946762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38525" y="4811630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90925" y="4964030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43325" y="5116430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195725" y="5268830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348125" y="5421230"/>
            <a:ext cx="1370864" cy="1175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 rot="5400000">
            <a:off x="1809620" y="5944521"/>
            <a:ext cx="1171892" cy="13255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88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Degree </a:t>
            </a:r>
            <a:r>
              <a:rPr lang="en-US" dirty="0"/>
              <a:t>of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3046988"/>
          </a:xfrm>
        </p:spPr>
        <p:txBody>
          <a:bodyPr/>
          <a:lstStyle/>
          <a:p>
            <a:r>
              <a:rPr lang="en-US" dirty="0" smtClean="0"/>
              <a:t>Similarity</a:t>
            </a:r>
          </a:p>
          <a:p>
            <a:pPr lvl="1"/>
            <a:r>
              <a:rPr lang="en-US" dirty="0" smtClean="0"/>
              <a:t>Cosine of the latent vectors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Other relation (both symmetric and asymmetric)</a:t>
            </a:r>
          </a:p>
          <a:p>
            <a:pPr lvl="1"/>
            <a:r>
              <a:rPr lang="en-US" dirty="0"/>
              <a:t>Take the latent matrix of the </a:t>
            </a:r>
            <a:r>
              <a:rPr lang="en-US" i="1" dirty="0"/>
              <a:t>pivot</a:t>
            </a:r>
            <a:r>
              <a:rPr lang="en-US" dirty="0"/>
              <a:t> relation (synonym)</a:t>
            </a:r>
          </a:p>
          <a:p>
            <a:pPr lvl="1"/>
            <a:r>
              <a:rPr lang="en-US" dirty="0" smtClean="0"/>
              <a:t>Take the latent matrix of the relation</a:t>
            </a:r>
          </a:p>
          <a:p>
            <a:pPr lvl="1"/>
            <a:r>
              <a:rPr lang="en-US" dirty="0" smtClean="0"/>
              <a:t>Cosine of the latent vectors after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1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81000" y="2507802"/>
                <a:ext cx="8380412" cy="60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4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𝑎𝑛𝑡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joy</m:t>
                        </m:r>
                        <m: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sadden</m:t>
                        </m:r>
                      </m:e>
                    </m:d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b="0" i="0" kern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i="0" kern="0">
                                <a:latin typeface="+mn-ea"/>
                              </a:rPr>
                              <m:t>joy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sadden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𝑎𝑛𝑡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800" kern="0" dirty="0" smtClean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507802"/>
                <a:ext cx="8380412" cy="601768"/>
              </a:xfrm>
              <a:prstGeom prst="rect">
                <a:avLst/>
              </a:prstGeom>
              <a:blipFill rotWithShape="0">
                <a:blip r:embed="rId7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18456"/>
              </p:ext>
            </p:extLst>
          </p:nvPr>
        </p:nvGraphicFramePr>
        <p:xfrm>
          <a:off x="6107947" y="427762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3198512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61998" y="371264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9FF66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gladden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sadden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72228" y="3712647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felling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3122312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gladden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3399"/>
                    </a:solidFill>
                    <a:latin typeface="Segoe" pitchFamily="34" charset="0"/>
                  </a:rPr>
                  <a:t>sadden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63228" y="3636447"/>
                <a:ext cx="9220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Segoe" pitchFamily="34" charset="0"/>
                  </a:rPr>
                  <a:t>felling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6335498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99FF66"/>
                </a:solidFill>
                <a:latin typeface="Segoe" pitchFamily="34" charset="0"/>
              </a:rPr>
              <a:t>Synonym 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7942" y="6248457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3399"/>
                </a:solidFill>
                <a:latin typeface="Segoe" pitchFamily="34" charset="0"/>
              </a:rPr>
              <a:t>Antonym layer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16947" y="435382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997196"/>
          </a:xfrm>
        </p:spPr>
        <p:txBody>
          <a:bodyPr/>
          <a:lstStyle/>
          <a:p>
            <a:r>
              <a:rPr lang="en-US" dirty="0" smtClean="0"/>
              <a:t>Measure Degree </a:t>
            </a:r>
            <a:r>
              <a:rPr lang="en-US" dirty="0"/>
              <a:t>of </a:t>
            </a:r>
            <a:r>
              <a:rPr lang="en-US" dirty="0" smtClean="0"/>
              <a:t>Relation</a:t>
            </a:r>
            <a:br>
              <a:rPr lang="en-US" dirty="0" smtClean="0"/>
            </a:br>
            <a:r>
              <a:rPr lang="en-US" sz="3200" dirty="0" smtClean="0"/>
              <a:t>Raw Representation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5161" y="3200400"/>
            <a:ext cx="1374639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248400" y="3200400"/>
            <a:ext cx="21336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33859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81000" y="2507802"/>
                <a:ext cx="8380412" cy="60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4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6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𝑎𝑛𝑡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joy</m:t>
                        </m:r>
                        <m: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800" b="0" i="0" kern="0" smtClean="0">
                            <a:latin typeface="+mn-ea"/>
                          </a:rPr>
                          <m:t>sadden</m:t>
                        </m:r>
                      </m:e>
                    </m:d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b="0" i="0" kern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i="0" kern="0">
                                <a:latin typeface="+mn-ea"/>
                              </a:rPr>
                              <m:t>joy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kern="0" smtClean="0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sadden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𝑎𝑛𝑡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800" kern="0" dirty="0" smtClean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507802"/>
                <a:ext cx="8380412" cy="601768"/>
              </a:xfrm>
              <a:prstGeom prst="rect">
                <a:avLst/>
              </a:prstGeom>
              <a:blipFill rotWithShape="0">
                <a:blip r:embed="rId7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7460"/>
              </p:ext>
            </p:extLst>
          </p:nvPr>
        </p:nvGraphicFramePr>
        <p:xfrm>
          <a:off x="6107947" y="427762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200" b="1" baseline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4161" y="3198512"/>
            <a:ext cx="3794534" cy="3049945"/>
            <a:chOff x="454161" y="3198512"/>
            <a:chExt cx="3794534" cy="3049945"/>
          </a:xfrm>
        </p:grpSpPr>
        <p:sp>
          <p:nvSpPr>
            <p:cNvPr id="6" name="TextBox 5"/>
            <p:cNvSpPr txBox="1"/>
            <p:nvPr/>
          </p:nvSpPr>
          <p:spPr>
            <a:xfrm rot="18618816">
              <a:off x="1961998" y="3712647"/>
              <a:ext cx="5453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99FF66"/>
                  </a:solidFill>
                  <a:latin typeface="Segoe" pitchFamily="34" charset="0"/>
                </a:rPr>
                <a:t>joy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8618816">
              <a:off x="2368741" y="35779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gladden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618816">
              <a:off x="2979769" y="3638832"/>
              <a:ext cx="11112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sadden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618816">
              <a:off x="3572228" y="3712647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felling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161" y="4386373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joyfulness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230" y="4817260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  <a:latin typeface="Segoe" pitchFamily="34" charset="0"/>
                </a:rPr>
                <a:t>gladden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4060" y="5335188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sad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6223" y="5817570"/>
              <a:ext cx="907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Segoe" pitchFamily="34" charset="0"/>
                </a:rPr>
                <a:t>anger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5161" y="3122312"/>
            <a:ext cx="3794534" cy="3049945"/>
            <a:chOff x="4645161" y="3122312"/>
            <a:chExt cx="3794534" cy="3049945"/>
          </a:xfrm>
        </p:grpSpPr>
        <p:sp>
          <p:nvSpPr>
            <p:cNvPr id="21" name="TextBox 20"/>
            <p:cNvSpPr txBox="1"/>
            <p:nvPr/>
          </p:nvSpPr>
          <p:spPr>
            <a:xfrm rot="18618816">
              <a:off x="6559741" y="3501743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gladden</a:t>
              </a:r>
              <a:endParaRPr lang="en-US" sz="22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5161" y="3222475"/>
              <a:ext cx="3794534" cy="2949782"/>
              <a:chOff x="4645161" y="3222475"/>
              <a:chExt cx="3794534" cy="2949782"/>
            </a:xfrm>
          </p:grpSpPr>
          <p:sp>
            <p:nvSpPr>
              <p:cNvPr id="20" name="TextBox 19"/>
              <p:cNvSpPr txBox="1"/>
              <p:nvPr/>
            </p:nvSpPr>
            <p:spPr>
              <a:xfrm rot="18618816">
                <a:off x="6152998" y="3636447"/>
                <a:ext cx="545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618816">
                <a:off x="7170769" y="3562632"/>
                <a:ext cx="1111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3399"/>
                    </a:solidFill>
                    <a:latin typeface="Segoe" pitchFamily="34" charset="0"/>
                  </a:rPr>
                  <a:t>sadden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618816">
                <a:off x="7763228" y="3636447"/>
                <a:ext cx="9220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Segoe" pitchFamily="34" charset="0"/>
                  </a:rPr>
                  <a:t>felling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5161" y="4310173"/>
                <a:ext cx="14398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joyfulness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95230" y="4741060"/>
                <a:ext cx="11897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FF00"/>
                    </a:solidFill>
                    <a:latin typeface="Segoe" pitchFamily="34" charset="0"/>
                  </a:rPr>
                  <a:t>gladden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060" y="5258988"/>
                <a:ext cx="6399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sad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77223" y="5741370"/>
                <a:ext cx="90762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Segoe" pitchFamily="34" charset="0"/>
                  </a:rPr>
                  <a:t>anger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882958" y="6335498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99FF66"/>
                </a:solidFill>
                <a:latin typeface="Segoe" pitchFamily="34" charset="0"/>
              </a:rPr>
              <a:t>Synonym 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97942" y="6248457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3399"/>
                </a:solidFill>
                <a:latin typeface="Segoe" pitchFamily="34" charset="0"/>
              </a:rPr>
              <a:t>Antonym layer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46181"/>
              </p:ext>
            </p:extLst>
          </p:nvPr>
        </p:nvGraphicFramePr>
        <p:xfrm>
          <a:off x="1916947" y="4353821"/>
          <a:ext cx="22098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43"/>
                <a:gridCol w="544286"/>
                <a:gridCol w="555171"/>
                <a:gridCol w="533400"/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200" b="1" baseline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997196"/>
          </a:xfrm>
        </p:spPr>
        <p:txBody>
          <a:bodyPr/>
          <a:lstStyle/>
          <a:p>
            <a:r>
              <a:rPr lang="en-US" dirty="0" smtClean="0"/>
              <a:t>Measure Degree </a:t>
            </a:r>
            <a:r>
              <a:rPr lang="en-US" dirty="0"/>
              <a:t>of </a:t>
            </a:r>
            <a:r>
              <a:rPr lang="en-US" dirty="0" smtClean="0"/>
              <a:t>Relation</a:t>
            </a:r>
            <a:br>
              <a:rPr lang="en-US" dirty="0" smtClean="0"/>
            </a:br>
            <a:r>
              <a:rPr lang="en-US" sz="3200" dirty="0" smtClean="0"/>
              <a:t>Raw Representation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645161" y="3200400"/>
            <a:ext cx="1374639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248400" y="3200400"/>
            <a:ext cx="2133600" cy="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317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00381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32024" y="3182793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               ,             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6125" y="4463882"/>
            <a:ext cx="2023657" cy="2023657"/>
            <a:chOff x="989596" y="3134630"/>
            <a:chExt cx="2023657" cy="202365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89596" y="3134630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120155" y="326518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50713" y="3395747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381272" y="352630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511830" y="3656864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642389" y="3787423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29571" y="5043103"/>
            <a:ext cx="219311" cy="583287"/>
            <a:chOff x="3733800" y="3836313"/>
            <a:chExt cx="219311" cy="583287"/>
          </a:xfrm>
        </p:grpSpPr>
        <p:sp>
          <p:nvSpPr>
            <p:cNvPr id="63" name="TextBox 62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3720050" y="4712247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18675" y="4898841"/>
            <a:ext cx="1237637" cy="1237637"/>
            <a:chOff x="5118675" y="4898841"/>
            <a:chExt cx="1237637" cy="1237637"/>
          </a:xfrm>
        </p:grpSpPr>
        <p:sp>
          <p:nvSpPr>
            <p:cNvPr id="66" name="Rectangle 65"/>
            <p:cNvSpPr/>
            <p:nvPr/>
          </p:nvSpPr>
          <p:spPr bwMode="auto">
            <a:xfrm>
              <a:off x="5118675" y="4898841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249234" y="5029400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379792" y="5159958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510351" y="5290517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640909" y="5421075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771468" y="5551634"/>
              <a:ext cx="584844" cy="584844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 rot="5400000">
            <a:off x="7966767" y="4857973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63510" y="5166941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56138" y="5298278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5" name="Left Brace 74"/>
          <p:cNvSpPr/>
          <p:nvPr/>
        </p:nvSpPr>
        <p:spPr bwMode="auto">
          <a:xfrm rot="5400000">
            <a:off x="8148538" y="4342566"/>
            <a:ext cx="219988" cy="1370888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88044" y="4593376"/>
                <a:ext cx="1855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044" y="4593376"/>
                <a:ext cx="1855956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523145" y="4214105"/>
            <a:ext cx="2753359" cy="1259857"/>
            <a:chOff x="4523145" y="4214105"/>
            <a:chExt cx="2753359" cy="1259857"/>
          </a:xfrm>
        </p:grpSpPr>
        <p:sp>
          <p:nvSpPr>
            <p:cNvPr id="77" name="Left Brace 76"/>
            <p:cNvSpPr/>
            <p:nvPr/>
          </p:nvSpPr>
          <p:spPr bwMode="auto">
            <a:xfrm rot="5400000">
              <a:off x="5278765" y="4367834"/>
              <a:ext cx="261117" cy="598902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5237964" y="4214105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964" y="4214105"/>
                  <a:ext cx="36285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Left Brace 78"/>
            <p:cNvSpPr/>
            <p:nvPr/>
          </p:nvSpPr>
          <p:spPr bwMode="auto">
            <a:xfrm>
              <a:off x="4837846" y="4886258"/>
              <a:ext cx="190764" cy="587704"/>
            </a:xfrm>
            <a:prstGeom prst="leftBrace">
              <a:avLst>
                <a:gd name="adj1" fmla="val 23558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 rot="16200000">
                  <a:off x="4526383" y="4969390"/>
                  <a:ext cx="362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26383" y="4969390"/>
                  <a:ext cx="36285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Left Brace 80"/>
            <p:cNvSpPr/>
            <p:nvPr/>
          </p:nvSpPr>
          <p:spPr bwMode="auto">
            <a:xfrm rot="7940316">
              <a:off x="6077675" y="4712672"/>
              <a:ext cx="145485" cy="894759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bg2"/>
                </a:solidFill>
                <a:effectLst/>
                <a:latin typeface="Segoe Semibold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 rot="2472216">
                  <a:off x="5420548" y="4811874"/>
                  <a:ext cx="18559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600" b="0" dirty="0" smtClean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72216">
                  <a:off x="5420548" y="4811874"/>
                  <a:ext cx="1855956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Left Brace 82"/>
          <p:cNvSpPr/>
          <p:nvPr/>
        </p:nvSpPr>
        <p:spPr bwMode="auto">
          <a:xfrm>
            <a:off x="7336441" y="5251628"/>
            <a:ext cx="162931" cy="580050"/>
          </a:xfrm>
          <a:prstGeom prst="leftBrace">
            <a:avLst>
              <a:gd name="adj1" fmla="val 23558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 rot="16200000">
                <a:off x="7036608" y="5327106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036608" y="5327106"/>
                <a:ext cx="36285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270860" y="4538170"/>
            <a:ext cx="2982764" cy="2025741"/>
            <a:chOff x="804668" y="3232249"/>
            <a:chExt cx="2982764" cy="2025741"/>
          </a:xfrm>
        </p:grpSpPr>
        <p:sp>
          <p:nvSpPr>
            <p:cNvPr id="89" name="Rectangle 88"/>
            <p:cNvSpPr/>
            <p:nvPr/>
          </p:nvSpPr>
          <p:spPr bwMode="auto">
            <a:xfrm>
              <a:off x="804668" y="323224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935227" y="3362808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065785" y="349336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155451" y="3626009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86009" y="3756567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416568" y="3887126"/>
              <a:ext cx="1370864" cy="13708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34130" y="4778483"/>
            <a:ext cx="2593830" cy="1794421"/>
            <a:chOff x="1034130" y="4778483"/>
            <a:chExt cx="2593830" cy="1794421"/>
          </a:xfrm>
        </p:grpSpPr>
        <p:grpSp>
          <p:nvGrpSpPr>
            <p:cNvPr id="4" name="Group 3"/>
            <p:cNvGrpSpPr/>
            <p:nvPr/>
          </p:nvGrpSpPr>
          <p:grpSpPr>
            <a:xfrm>
              <a:off x="1034130" y="4778483"/>
              <a:ext cx="1932148" cy="1794421"/>
              <a:chOff x="1034130" y="4778483"/>
              <a:chExt cx="1932148" cy="1794421"/>
            </a:xfrm>
          </p:grpSpPr>
          <p:sp>
            <p:nvSpPr>
              <p:cNvPr id="95" name="Rectangle 94"/>
              <p:cNvSpPr/>
              <p:nvPr/>
            </p:nvSpPr>
            <p:spPr bwMode="auto">
              <a:xfrm rot="5400000">
                <a:off x="417352" y="5395261"/>
                <a:ext cx="1370865" cy="137309"/>
              </a:xfrm>
              <a:prstGeom prst="rect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 rot="5400000">
                <a:off x="2212191" y="5818817"/>
                <a:ext cx="1370865" cy="137309"/>
              </a:xfrm>
              <a:prstGeom prst="rect">
                <a:avLst/>
              </a:prstGeom>
              <a:solidFill>
                <a:srgbClr val="FF006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408649" y="5161666"/>
              <a:ext cx="219311" cy="583287"/>
              <a:chOff x="3733800" y="3836313"/>
              <a:chExt cx="219311" cy="583287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3743117" y="38363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~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733800" y="3988713"/>
                <a:ext cx="209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~</a:t>
                </a:r>
              </a:p>
            </p:txBody>
          </p:sp>
        </p:grpSp>
      </p:grpSp>
      <p:sp>
        <p:nvSpPr>
          <p:cNvPr id="104" name="Rectangle 103"/>
          <p:cNvSpPr/>
          <p:nvPr/>
        </p:nvSpPr>
        <p:spPr bwMode="auto">
          <a:xfrm>
            <a:off x="5140044" y="4922171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270603" y="5052730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5401161" y="5183288"/>
            <a:ext cx="584844" cy="584844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377948" y="5192766"/>
            <a:ext cx="584844" cy="584844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5531720" y="5313847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662278" y="5444405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792837" y="5574964"/>
            <a:ext cx="584844" cy="584844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 rot="5400000">
            <a:off x="8373802" y="5450242"/>
            <a:ext cx="566439" cy="160082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 rot="5400000">
            <a:off x="7722324" y="5460949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23544" y="3228960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15064" y="3228960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5791200" y="5562600"/>
            <a:ext cx="584844" cy="584844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 rot="5400000">
            <a:off x="7722324" y="5460950"/>
            <a:ext cx="566439" cy="16008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 rot="5400000">
            <a:off x="8376575" y="5460979"/>
            <a:ext cx="566439" cy="160082"/>
          </a:xfrm>
          <a:prstGeom prst="rect">
            <a:avLst/>
          </a:prstGeom>
          <a:solidFill>
            <a:srgbClr val="FF33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/>
              <p:cNvSpPr txBox="1">
                <a:spLocks/>
              </p:cNvSpPr>
              <p:nvPr/>
            </p:nvSpPr>
            <p:spPr bwMode="auto">
              <a:xfrm>
                <a:off x="381000" y="2438400"/>
                <a:ext cx="8380412" cy="472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8"/>
                  </a:buBlip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7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9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10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2800" b="0" i="1" kern="0" smtClean="0">
                        <a:latin typeface="Cambria Math" panose="02040503050406030204" pitchFamily="18" charset="0"/>
                      </a:rPr>
                      <m:t>𝑟𝑒𝑙</m:t>
                    </m:r>
                    <m:d>
                      <m:dPr>
                        <m:ctrlPr>
                          <a:rPr lang="en-US" altLang="zh-TW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TW" sz="2800" b="0" i="0" kern="0" smtClean="0">
                                <a:latin typeface="+mn-ea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ker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2800" i="1" ker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kern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𝑠𝑦𝑛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0" kern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,:</m:t>
                            </m:r>
                          </m:sub>
                          <m:sup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 sz="2800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ker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:,:,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ker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b="0" i="1" kern="0" smtClean="0">
                                <a:latin typeface="Cambria Math" panose="02040503050406030204" pitchFamily="18" charset="0"/>
                              </a:rPr>
                              <m:t>,:</m:t>
                            </m:r>
                          </m:sub>
                          <m:sup>
                            <m:r>
                              <a:rPr lang="en-US" altLang="zh-TW" sz="2800" i="1" ker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800" kern="0" dirty="0"/>
              </a:p>
            </p:txBody>
          </p:sp>
        </mc:Choice>
        <mc:Fallback xmlns="">
          <p:sp>
            <p:nvSpPr>
              <p:cNvPr id="1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438400"/>
                <a:ext cx="8380412" cy="472437"/>
              </a:xfrm>
              <a:prstGeom prst="rect">
                <a:avLst/>
              </a:prstGeom>
              <a:blipFill rotWithShape="0">
                <a:blip r:embed="rId11"/>
                <a:stretch>
                  <a:fillRect l="-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997196"/>
          </a:xfrm>
        </p:spPr>
        <p:txBody>
          <a:bodyPr/>
          <a:lstStyle/>
          <a:p>
            <a:r>
              <a:rPr lang="en-US" dirty="0" smtClean="0"/>
              <a:t>Measure Degree of Relation</a:t>
            </a:r>
            <a:br>
              <a:rPr lang="en-US" dirty="0" smtClean="0"/>
            </a:br>
            <a:r>
              <a:rPr lang="en-US" sz="3200" dirty="0" smtClean="0"/>
              <a:t>Latent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75158" y="6237164"/>
                <a:ext cx="4876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ker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58" y="6237164"/>
                <a:ext cx="48763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51524" y="6237164"/>
                <a:ext cx="7136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kern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altLang="zh-TW" sz="2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524" y="6237164"/>
                <a:ext cx="713657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17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5851 -0.30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53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9167 -0.29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49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14878 -0.30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5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625 L 0.05365 -0.35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47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4" grpId="0" animBg="1"/>
      <p:bldP spid="105" grpId="0" animBg="1"/>
      <p:bldP spid="106" grpId="0" animBg="1"/>
      <p:bldP spid="106" grpId="1" animBg="1"/>
      <p:bldP spid="11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3" grpId="0"/>
      <p:bldP spid="114" grpId="0"/>
      <p:bldP spid="115" grpId="0" animBg="1"/>
      <p:bldP spid="117" grpId="0" animBg="1"/>
      <p:bldP spid="1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1107996"/>
          </a:xfrm>
        </p:spPr>
        <p:txBody>
          <a:bodyPr/>
          <a:lstStyle/>
          <a:p>
            <a:r>
              <a:rPr lang="en-US" dirty="0" smtClean="0"/>
              <a:t>Experiment: Data for Building MRLSA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0412" cy="4118050"/>
          </a:xfrm>
        </p:spPr>
        <p:txBody>
          <a:bodyPr/>
          <a:lstStyle/>
          <a:p>
            <a:r>
              <a:rPr lang="en-US" sz="2800" dirty="0" smtClean="0"/>
              <a:t>Encarta Thesaurus </a:t>
            </a:r>
          </a:p>
          <a:p>
            <a:pPr lvl="1"/>
            <a:r>
              <a:rPr lang="en-US" dirty="0" smtClean="0"/>
              <a:t>Record synonyms and antonyms of target words</a:t>
            </a:r>
          </a:p>
          <a:p>
            <a:pPr lvl="1"/>
            <a:r>
              <a:rPr lang="en-US" sz="2100" dirty="0"/>
              <a:t>V</a:t>
            </a:r>
            <a:r>
              <a:rPr lang="en-US" sz="2400" dirty="0" smtClean="0"/>
              <a:t>ocabulary of 50k terms and </a:t>
            </a:r>
            <a:r>
              <a:rPr lang="en-US" sz="2400" dirty="0"/>
              <a:t>47k target </a:t>
            </a:r>
            <a:r>
              <a:rPr lang="en-US" sz="2400" dirty="0" smtClean="0"/>
              <a:t>words</a:t>
            </a:r>
          </a:p>
          <a:p>
            <a:r>
              <a:rPr lang="en-US" sz="2800" dirty="0" err="1" smtClean="0">
                <a:cs typeface="Times New Roman" pitchFamily="18" charset="0"/>
              </a:rPr>
              <a:t>WordNet</a:t>
            </a:r>
            <a:endParaRPr lang="en-US" sz="2800" dirty="0">
              <a:cs typeface="Times New Roman" pitchFamily="18" charset="0"/>
            </a:endParaRPr>
          </a:p>
          <a:p>
            <a:pPr lvl="1"/>
            <a:r>
              <a:rPr lang="en-US" sz="2400" dirty="0">
                <a:cs typeface="Times New Roman" pitchFamily="18" charset="0"/>
              </a:rPr>
              <a:t>Has synonym, antonym, </a:t>
            </a:r>
            <a:r>
              <a:rPr lang="en-US" dirty="0" smtClean="0">
                <a:cs typeface="Times New Roman" pitchFamily="18" charset="0"/>
              </a:rPr>
              <a:t>hyponym, hypernym</a:t>
            </a:r>
            <a:r>
              <a:rPr lang="en-US" sz="2400" dirty="0" smtClean="0">
                <a:cs typeface="Times New Roman" pitchFamily="18" charset="0"/>
              </a:rPr>
              <a:t> relations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100" dirty="0" smtClean="0"/>
              <a:t>V</a:t>
            </a:r>
            <a:r>
              <a:rPr lang="en-US" sz="2400" dirty="0" smtClean="0"/>
              <a:t>ocabulary </a:t>
            </a:r>
            <a:r>
              <a:rPr lang="en-US" sz="2400" dirty="0"/>
              <a:t>of 149k </a:t>
            </a:r>
            <a:r>
              <a:rPr lang="en-US" sz="2400" dirty="0" smtClean="0"/>
              <a:t>terms </a:t>
            </a:r>
            <a:r>
              <a:rPr lang="en-US" sz="2400" dirty="0"/>
              <a:t>and 117k target words</a:t>
            </a:r>
          </a:p>
          <a:p>
            <a:r>
              <a:rPr lang="en-US" altLang="zh-TW" sz="2800" dirty="0" smtClean="0">
                <a:cs typeface="Times New Roman" pitchFamily="18" charset="0"/>
              </a:rPr>
              <a:t>Goals: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MRLSA generalizes LSA to model multiple relations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Improve performance by combing heterogeneous data</a:t>
            </a:r>
            <a:endParaRPr lang="en-US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85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1002"/>
            <a:ext cx="8380412" cy="553998"/>
          </a:xfrm>
        </p:spPr>
        <p:txBody>
          <a:bodyPr/>
          <a:lstStyle/>
          <a:p>
            <a:r>
              <a:rPr lang="en-US" dirty="0" smtClean="0"/>
              <a:t>Example Antonyms Output by MRLSA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810805"/>
              </p:ext>
            </p:extLst>
          </p:nvPr>
        </p:nvGraphicFramePr>
        <p:xfrm>
          <a:off x="304800" y="2743200"/>
          <a:ext cx="8610600" cy="192404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4153"/>
                <a:gridCol w="6966447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Target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High Score Words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67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inanimate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alive</a:t>
                      </a:r>
                      <a:r>
                        <a:rPr lang="en-US" sz="2400" dirty="0" smtClean="0"/>
                        <a:t>, living, </a:t>
                      </a:r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bodily</a:t>
                      </a:r>
                      <a:r>
                        <a:rPr lang="en-US" sz="2400" dirty="0" smtClean="0"/>
                        <a:t>, in-the-flesh, </a:t>
                      </a:r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incarnate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alleviate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exacerbate, make-worse, in-flame, amplify, stir-up</a:t>
                      </a:r>
                      <a:endParaRPr lang="en-US" sz="2400" dirty="0"/>
                    </a:p>
                  </a:txBody>
                  <a:tcPr/>
                </a:tc>
              </a:tr>
              <a:tr h="4667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relish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detest, abhor, abominate</a:t>
                      </a:r>
                      <a:r>
                        <a:rPr lang="en-US" sz="2400" baseline="0" dirty="0" smtClean="0"/>
                        <a:t>, despise, loathe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830" y="5634335"/>
            <a:ext cx="803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Words in </a:t>
            </a:r>
            <a:r>
              <a:rPr lang="en-US" sz="2400" i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antonyms listed in the Encarta thesaurus. </a:t>
            </a:r>
          </a:p>
        </p:txBody>
      </p:sp>
    </p:spTree>
    <p:extLst>
      <p:ext uri="{BB962C8B-B14F-4D97-AF65-F5344CB8AC3E}">
        <p14:creationId xmlns:p14="http://schemas.microsoft.com/office/powerpoint/2010/main" val="418570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98602"/>
            <a:ext cx="8380412" cy="553998"/>
          </a:xfrm>
        </p:spPr>
        <p:txBody>
          <a:bodyPr/>
          <a:lstStyle/>
          <a:p>
            <a:r>
              <a:rPr lang="en-US" altLang="zh-TW" dirty="0"/>
              <a:t>Results – </a:t>
            </a:r>
            <a:r>
              <a:rPr lang="en-US" dirty="0"/>
              <a:t>GRE Antonym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0071"/>
            <a:ext cx="8380412" cy="1200329"/>
          </a:xfrm>
        </p:spPr>
        <p:txBody>
          <a:bodyPr/>
          <a:lstStyle/>
          <a:p>
            <a:r>
              <a:rPr lang="en-US" sz="2800" dirty="0" smtClean="0"/>
              <a:t>Task: GRE closest-opposite questions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is the closest opposite of </a:t>
            </a:r>
            <a:r>
              <a:rPr lang="en-US" sz="2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adulterate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renounce (b) forbid (c)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purify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(d) criticize (e) correct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356" y="3429000"/>
            <a:ext cx="8645844" cy="3078163"/>
            <a:chOff x="40956" y="3429000"/>
            <a:chExt cx="8645844" cy="3078163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34782359"/>
                </p:ext>
              </p:extLst>
            </p:nvPr>
          </p:nvGraphicFramePr>
          <p:xfrm>
            <a:off x="457200" y="3429000"/>
            <a:ext cx="8229600" cy="3078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Down Arrow 5"/>
            <p:cNvSpPr/>
            <p:nvPr/>
          </p:nvSpPr>
          <p:spPr bwMode="auto">
            <a:xfrm rot="15363902">
              <a:off x="6542682" y="3767806"/>
              <a:ext cx="365165" cy="578001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0956" y="3657600"/>
              <a:ext cx="492443" cy="2514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goe" pitchFamily="34" charset="0"/>
                </a:rPr>
                <a:t>Accuracy</a:t>
              </a:r>
              <a:endParaRPr lang="en-US" sz="20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161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1002"/>
            <a:ext cx="8380412" cy="553998"/>
          </a:xfrm>
        </p:spPr>
        <p:txBody>
          <a:bodyPr/>
          <a:lstStyle/>
          <a:p>
            <a:r>
              <a:rPr lang="en-US" dirty="0" smtClean="0"/>
              <a:t>Example Hyponyms Output by MRLSA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642737"/>
              </p:ext>
            </p:extLst>
          </p:nvPr>
        </p:nvGraphicFramePr>
        <p:xfrm>
          <a:off x="304800" y="2743200"/>
          <a:ext cx="8610600" cy="22802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28800"/>
                <a:gridCol w="67818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Target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High Score Words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67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99FF66"/>
                          </a:solidFill>
                        </a:rPr>
                        <a:t>ostrich</a:t>
                      </a:r>
                      <a:r>
                        <a:rPr lang="en-US" sz="2400" dirty="0" smtClean="0"/>
                        <a:t>, gamecock, nighthawk,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amazon</a:t>
                      </a:r>
                      <a:r>
                        <a:rPr lang="en-US" sz="2400" dirty="0" smtClean="0"/>
                        <a:t>, parrot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automobile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minivan, wagon, taxi, minicab, gypsy cab</a:t>
                      </a:r>
                      <a:endParaRPr lang="en-US" sz="2400" dirty="0"/>
                    </a:p>
                  </a:txBody>
                  <a:tcPr/>
                </a:tc>
              </a:tr>
              <a:tr h="4667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vegetable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solidFill>
                            <a:srgbClr val="99FF66"/>
                          </a:solidFill>
                        </a:rPr>
                        <a:t>buttercrunch</a:t>
                      </a:r>
                      <a:r>
                        <a:rPr lang="en-US" sz="2400" dirty="0" smtClean="0"/>
                        <a:t>, yellow turnip, romaine, </a:t>
                      </a:r>
                      <a:r>
                        <a:rPr lang="en-US" sz="2400" dirty="0" smtClean="0">
                          <a:solidFill>
                            <a:srgbClr val="FF3399"/>
                          </a:solidFill>
                        </a:rPr>
                        <a:t>chipotle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chilli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859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98602"/>
            <a:ext cx="8380412" cy="553998"/>
          </a:xfrm>
        </p:spPr>
        <p:txBody>
          <a:bodyPr/>
          <a:lstStyle/>
          <a:p>
            <a:r>
              <a:rPr lang="en-US" altLang="zh-TW" dirty="0"/>
              <a:t>Results </a:t>
            </a:r>
            <a:r>
              <a:rPr lang="en-US" altLang="zh-TW" dirty="0" smtClean="0"/>
              <a:t>– </a:t>
            </a:r>
            <a:r>
              <a:rPr lang="en-US" dirty="0" smtClean="0"/>
              <a:t>Relational Similarity </a:t>
            </a:r>
            <a:r>
              <a:rPr lang="en-US" sz="3200" dirty="0" smtClean="0"/>
              <a:t>(</a:t>
            </a:r>
            <a:r>
              <a:rPr lang="en-US" sz="3200" dirty="0"/>
              <a:t>SemEval-2012</a:t>
            </a:r>
            <a:r>
              <a:rPr lang="en-US" sz="3200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00071"/>
                <a:ext cx="8380412" cy="1163395"/>
              </a:xfrm>
            </p:spPr>
            <p:txBody>
              <a:bodyPr/>
              <a:lstStyle/>
              <a:p>
                <a:r>
                  <a:rPr lang="en-US" sz="2800" dirty="0" smtClean="0"/>
                  <a:t>Task: </a:t>
                </a:r>
                <a:r>
                  <a:rPr lang="en-US" dirty="0" smtClean="0"/>
                  <a:t>Class-Inclusion Relation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is-a</a:t>
                </a:r>
                <a:r>
                  <a:rPr lang="en-US" dirty="0" smtClean="0"/>
                  <a:t> kind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)</a:t>
                </a:r>
                <a:endParaRPr lang="en-US" sz="2800" dirty="0" smtClean="0"/>
              </a:p>
              <a:p>
                <a:pPr lvl="1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Most/least illustrative word pairs</a:t>
                </a:r>
                <a:b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art:abstract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(b)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song:opera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footwear:boot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(d)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hair:brown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00071"/>
                <a:ext cx="8380412" cy="1163395"/>
              </a:xfrm>
              <a:blipFill rotWithShape="0">
                <a:blip r:embed="rId3"/>
                <a:stretch>
                  <a:fillRect l="-73" t="-13089" r="-946" b="-15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28601" y="3551237"/>
            <a:ext cx="8610599" cy="3078163"/>
            <a:chOff x="228601" y="3429000"/>
            <a:chExt cx="8610599" cy="3078163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7726222"/>
                </p:ext>
              </p:extLst>
            </p:nvPr>
          </p:nvGraphicFramePr>
          <p:xfrm>
            <a:off x="609600" y="3429000"/>
            <a:ext cx="8229600" cy="3078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 rot="10800000">
              <a:off x="228601" y="3657600"/>
              <a:ext cx="492443" cy="2514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goe" pitchFamily="34" charset="0"/>
                </a:rPr>
                <a:t>Accuracy</a:t>
              </a:r>
              <a:endParaRPr lang="en-US" sz="2000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22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553998"/>
          </a:xfrm>
        </p:spPr>
        <p:txBody>
          <a:bodyPr/>
          <a:lstStyle/>
          <a:p>
            <a:r>
              <a:rPr lang="en-US" sz="4000" dirty="0"/>
              <a:t>Continuous Semantic Representations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7003" y="4255719"/>
            <a:ext cx="8068510" cy="2068881"/>
            <a:chOff x="568124" y="4067801"/>
            <a:chExt cx="8229600" cy="2110187"/>
          </a:xfrm>
        </p:grpSpPr>
        <p:grpSp>
          <p:nvGrpSpPr>
            <p:cNvPr id="6" name="Group 5"/>
            <p:cNvGrpSpPr/>
            <p:nvPr/>
          </p:nvGrpSpPr>
          <p:grpSpPr>
            <a:xfrm>
              <a:off x="568124" y="4436528"/>
              <a:ext cx="4267200" cy="1741460"/>
              <a:chOff x="533400" y="4887940"/>
              <a:chExt cx="4267200" cy="174146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3400" y="5638800"/>
                <a:ext cx="4250576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53" dirty="0">
                    <a:latin typeface="Segoe" pitchFamily="34" charset="0"/>
                  </a:rPr>
                  <a:t>Learning Similarity Measures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542916" y="5100292"/>
                <a:ext cx="689066" cy="614065"/>
                <a:chOff x="2358934" y="2286000"/>
                <a:chExt cx="689066" cy="614065"/>
              </a:xfrm>
            </p:grpSpPr>
            <p:sp>
              <p:nvSpPr>
                <p:cNvPr id="20" name="Flowchart: Connector 19"/>
                <p:cNvSpPr/>
                <p:nvPr/>
              </p:nvSpPr>
              <p:spPr bwMode="auto">
                <a:xfrm>
                  <a:off x="2358934" y="2598684"/>
                  <a:ext cx="152400" cy="141096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 bwMode="auto">
                <a:xfrm>
                  <a:off x="2895600" y="2598684"/>
                  <a:ext cx="152400" cy="14109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511334" y="2438400"/>
                  <a:ext cx="414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53" dirty="0">
                      <a:latin typeface="Segoe" pitchFamily="34" charset="0"/>
                    </a:rPr>
                    <a:t>=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32888" y="2286000"/>
                  <a:ext cx="3214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61" dirty="0">
                      <a:latin typeface="Segoe" pitchFamily="34" charset="0"/>
                    </a:rPr>
                    <a:t>?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658688" y="4887940"/>
                <a:ext cx="1068950" cy="666132"/>
                <a:chOff x="1981153" y="3622335"/>
                <a:chExt cx="1211910" cy="885954"/>
              </a:xfrm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1981153" y="4399676"/>
                  <a:ext cx="504954" cy="10861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2688109" y="4399676"/>
                  <a:ext cx="504954" cy="10861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2068125" y="4072553"/>
                  <a:ext cx="332172" cy="14736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2775082" y="4072553"/>
                  <a:ext cx="332172" cy="14736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cxnSp>
              <p:nvCxnSpPr>
                <p:cNvPr id="15" name="Straight Arrow Connector 14"/>
                <p:cNvCxnSpPr>
                  <a:stCxn id="13" idx="0"/>
                  <a:endCxn id="19" idx="4"/>
                </p:cNvCxnSpPr>
                <p:nvPr/>
              </p:nvCxnSpPr>
              <p:spPr bwMode="auto">
                <a:xfrm flipV="1">
                  <a:off x="2234211" y="3889888"/>
                  <a:ext cx="341650" cy="18266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14" idx="0"/>
                  <a:endCxn id="19" idx="4"/>
                </p:cNvCxnSpPr>
                <p:nvPr/>
              </p:nvCxnSpPr>
              <p:spPr bwMode="auto">
                <a:xfrm flipH="1" flipV="1">
                  <a:off x="2575861" y="3889888"/>
                  <a:ext cx="365306" cy="18266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12" idx="0"/>
                  <a:endCxn id="14" idx="2"/>
                </p:cNvCxnSpPr>
                <p:nvPr/>
              </p:nvCxnSpPr>
              <p:spPr bwMode="auto">
                <a:xfrm flipV="1">
                  <a:off x="2940585" y="4219914"/>
                  <a:ext cx="583" cy="179762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1" idx="0"/>
                  <a:endCxn id="13" idx="2"/>
                </p:cNvCxnSpPr>
                <p:nvPr/>
              </p:nvCxnSpPr>
              <p:spPr bwMode="auto">
                <a:xfrm flipV="1">
                  <a:off x="2233630" y="4219913"/>
                  <a:ext cx="582" cy="179763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/>
                <p:cNvSpPr/>
                <p:nvPr/>
              </p:nvSpPr>
              <p:spPr bwMode="auto">
                <a:xfrm>
                  <a:off x="2463613" y="3622335"/>
                  <a:ext cx="224496" cy="26755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676400" y="6260068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7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S2Net </a:t>
                </a:r>
                <a:r>
                  <a:rPr lang="en-US" sz="156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[CoNLL-11, SIGIR-11]</a:t>
                </a:r>
                <a:endParaRPr lang="en-US" sz="176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063924" y="4067801"/>
              <a:ext cx="3733800" cy="2110187"/>
              <a:chOff x="5029200" y="4519213"/>
              <a:chExt cx="3733800" cy="2110187"/>
            </a:xfrm>
          </p:grpSpPr>
          <p:sp>
            <p:nvSpPr>
              <p:cNvPr id="25" name="Left-Right Arrow 24"/>
              <p:cNvSpPr/>
              <p:nvPr/>
            </p:nvSpPr>
            <p:spPr bwMode="auto">
              <a:xfrm>
                <a:off x="5029200" y="5683278"/>
                <a:ext cx="685800" cy="311154"/>
              </a:xfrm>
              <a:prstGeom prst="leftRightArrow">
                <a:avLst/>
              </a:prstGeom>
              <a:solidFill>
                <a:srgbClr val="FF339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43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867400" y="5475999"/>
                <a:ext cx="1905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61" dirty="0">
                    <a:latin typeface="Segoe" pitchFamily="34" charset="0"/>
                  </a:rPr>
                  <a:t>Search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5848290"/>
                <a:ext cx="2484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61" dirty="0">
                    <a:latin typeface="Segoe" pitchFamily="34" charset="0"/>
                  </a:rPr>
                  <a:t>Machine Translation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075514" y="4519213"/>
                <a:ext cx="1065361" cy="1223415"/>
                <a:chOff x="2666488" y="1904998"/>
                <a:chExt cx="1065361" cy="1223415"/>
              </a:xfrm>
            </p:grpSpPr>
            <p:cxnSp>
              <p:nvCxnSpPr>
                <p:cNvPr id="30" name="Straight Arrow Connector 29"/>
                <p:cNvCxnSpPr>
                  <a:stCxn id="43" idx="0"/>
                  <a:endCxn id="32" idx="4"/>
                </p:cNvCxnSpPr>
                <p:nvPr/>
              </p:nvCxnSpPr>
              <p:spPr bwMode="auto">
                <a:xfrm flipV="1">
                  <a:off x="2889695" y="2106166"/>
                  <a:ext cx="301348" cy="14155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36" idx="0"/>
                  <a:endCxn id="32" idx="4"/>
                </p:cNvCxnSpPr>
                <p:nvPr/>
              </p:nvCxnSpPr>
              <p:spPr bwMode="auto">
                <a:xfrm flipH="1" flipV="1">
                  <a:off x="3191043" y="2106166"/>
                  <a:ext cx="318625" cy="14155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 bwMode="auto">
                <a:xfrm>
                  <a:off x="3092036" y="1904998"/>
                  <a:ext cx="198014" cy="20116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2666488" y="2247721"/>
                  <a:ext cx="445388" cy="880692"/>
                  <a:chOff x="2666488" y="2243508"/>
                  <a:chExt cx="445388" cy="880692"/>
                </a:xfrm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2666488" y="3042536"/>
                    <a:ext cx="445388" cy="81664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2743201" y="2243508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44" name="Straight Arrow Connector 43"/>
                  <p:cNvCxnSpPr>
                    <a:stCxn id="42" idx="0"/>
                    <a:endCxn id="46" idx="2"/>
                  </p:cNvCxnSpPr>
                  <p:nvPr/>
                </p:nvCxnSpPr>
                <p:spPr bwMode="auto">
                  <a:xfrm flipH="1" flipV="1">
                    <a:off x="2887526" y="2895600"/>
                    <a:ext cx="1656" cy="146936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2742688" y="2521073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2741032" y="2784802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47" name="Straight Arrow Connector 46"/>
                  <p:cNvCxnSpPr>
                    <a:stCxn id="46" idx="0"/>
                    <a:endCxn id="45" idx="2"/>
                  </p:cNvCxnSpPr>
                  <p:nvPr/>
                </p:nvCxnSpPr>
                <p:spPr bwMode="auto">
                  <a:xfrm flipV="1">
                    <a:off x="2887526" y="2631871"/>
                    <a:ext cx="1656" cy="152931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5" idx="0"/>
                    <a:endCxn id="43" idx="2"/>
                  </p:cNvCxnSpPr>
                  <p:nvPr/>
                </p:nvCxnSpPr>
                <p:spPr bwMode="auto">
                  <a:xfrm flipV="1">
                    <a:off x="2889182" y="2354306"/>
                    <a:ext cx="513" cy="166767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3286461" y="2247721"/>
                  <a:ext cx="445388" cy="880692"/>
                  <a:chOff x="3286461" y="2251935"/>
                  <a:chExt cx="445388" cy="880692"/>
                </a:xfrm>
              </p:grpSpPr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286461" y="3050963"/>
                    <a:ext cx="445388" cy="81664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363174" y="2251935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37" name="Straight Arrow Connector 36"/>
                  <p:cNvCxnSpPr>
                    <a:stCxn id="35" idx="0"/>
                    <a:endCxn id="39" idx="2"/>
                  </p:cNvCxnSpPr>
                  <p:nvPr/>
                </p:nvCxnSpPr>
                <p:spPr bwMode="auto">
                  <a:xfrm flipH="1" flipV="1">
                    <a:off x="3507499" y="2904027"/>
                    <a:ext cx="1656" cy="146936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362661" y="2529500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361005" y="2793229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40" name="Straight Arrow Connector 39"/>
                  <p:cNvCxnSpPr>
                    <a:stCxn id="39" idx="0"/>
                    <a:endCxn id="38" idx="2"/>
                  </p:cNvCxnSpPr>
                  <p:nvPr/>
                </p:nvCxnSpPr>
                <p:spPr bwMode="auto">
                  <a:xfrm flipV="1">
                    <a:off x="3507499" y="2640298"/>
                    <a:ext cx="1656" cy="152931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>
                    <a:stCxn id="38" idx="0"/>
                    <a:endCxn id="36" idx="2"/>
                  </p:cNvCxnSpPr>
                  <p:nvPr/>
                </p:nvCxnSpPr>
                <p:spPr bwMode="auto">
                  <a:xfrm flipV="1">
                    <a:off x="3509155" y="2362733"/>
                    <a:ext cx="513" cy="166767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TextBox 28"/>
              <p:cNvSpPr txBox="1"/>
              <p:nvPr/>
            </p:nvSpPr>
            <p:spPr>
              <a:xfrm>
                <a:off x="5638800" y="6260068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7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DSSM </a:t>
                </a:r>
                <a:r>
                  <a:rPr lang="en-US" sz="156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569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CIKM-13*, </a:t>
                </a:r>
                <a:r>
                  <a:rPr lang="en-US" sz="156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ACL-14]</a:t>
                </a:r>
                <a:endParaRPr lang="en-US" sz="176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1130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0052 -0.3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3120854"/>
          </a:xfrm>
        </p:spPr>
        <p:txBody>
          <a:bodyPr/>
          <a:lstStyle/>
          <a:p>
            <a:r>
              <a:rPr lang="en-US" dirty="0"/>
              <a:t>Relational domain knowledge – the entity type</a:t>
            </a:r>
          </a:p>
          <a:p>
            <a:pPr lvl="1"/>
            <a:r>
              <a:rPr lang="en-US" dirty="0"/>
              <a:t>Relation can only hold between the right types of entities</a:t>
            </a:r>
          </a:p>
          <a:p>
            <a:pPr lvl="2"/>
            <a:r>
              <a:rPr lang="en-US" dirty="0" smtClean="0"/>
              <a:t>Words having </a:t>
            </a:r>
            <a:r>
              <a:rPr lang="en-US" i="1" dirty="0" smtClean="0"/>
              <a:t>is-a </a:t>
            </a:r>
            <a:r>
              <a:rPr lang="en-US" dirty="0" smtClean="0"/>
              <a:t>relation have the same part-of-speech</a:t>
            </a:r>
          </a:p>
          <a:p>
            <a:pPr lvl="2"/>
            <a:r>
              <a:rPr lang="en-US" dirty="0" smtClean="0"/>
              <a:t>For relation </a:t>
            </a:r>
            <a:r>
              <a:rPr lang="en-US" i="1" dirty="0" smtClean="0"/>
              <a:t>born-in</a:t>
            </a:r>
            <a:r>
              <a:rPr lang="en-US" dirty="0" smtClean="0"/>
              <a:t>, the entity types are: (person, location)</a:t>
            </a:r>
            <a:endParaRPr lang="en-US" dirty="0"/>
          </a:p>
          <a:p>
            <a:pPr lvl="8"/>
            <a:endParaRPr lang="en-US" sz="800" dirty="0" smtClean="0"/>
          </a:p>
          <a:p>
            <a:r>
              <a:rPr lang="en-US" dirty="0" smtClean="0"/>
              <a:t>Leverage type information to improve MRLSA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Idea #3: Change the objective 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1414198"/>
            <a:ext cx="8685212" cy="553998"/>
          </a:xfrm>
        </p:spPr>
        <p:txBody>
          <a:bodyPr/>
          <a:lstStyle/>
          <a:p>
            <a:r>
              <a:rPr lang="en-US" dirty="0"/>
              <a:t>Problem: Use Relational Domain Knowledge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6757" y="4986099"/>
            <a:ext cx="1804111" cy="186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61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997196"/>
          </a:xfrm>
        </p:spPr>
        <p:txBody>
          <a:bodyPr/>
          <a:lstStyle/>
          <a:p>
            <a:r>
              <a:rPr lang="en-US" dirty="0" smtClean="0"/>
              <a:t>Typed Multi-Relational LSA  (T</a:t>
            </a:r>
            <a:r>
              <a:rPr lang="en-US" sz="3600" dirty="0" smtClean="0"/>
              <a:t>RESCAL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3200" dirty="0" smtClean="0"/>
              <a:t>[</a:t>
            </a:r>
            <a:r>
              <a:rPr lang="en-US" sz="3200" dirty="0"/>
              <a:t>Chang, Yih, </a:t>
            </a:r>
            <a:r>
              <a:rPr lang="en-US" sz="3200" dirty="0" smtClean="0"/>
              <a:t>Yang &amp; Meek, 2014]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6141"/>
            <a:ext cx="8380412" cy="3508653"/>
          </a:xfrm>
        </p:spPr>
        <p:txBody>
          <a:bodyPr/>
          <a:lstStyle/>
          <a:p>
            <a:r>
              <a:rPr lang="en-US" dirty="0" smtClean="0"/>
              <a:t>Only legitimate entities are included in the objective function of tensor decomposition</a:t>
            </a:r>
          </a:p>
          <a:p>
            <a:pPr lvl="8"/>
            <a:endParaRPr lang="en-US" sz="800" dirty="0" smtClean="0"/>
          </a:p>
          <a:p>
            <a:r>
              <a:rPr lang="en-US" dirty="0"/>
              <a:t>Benefits of leveraging the type information</a:t>
            </a:r>
          </a:p>
          <a:p>
            <a:pPr lvl="1"/>
            <a:r>
              <a:rPr lang="en-US" dirty="0"/>
              <a:t>Faster model training time</a:t>
            </a:r>
          </a:p>
          <a:p>
            <a:pPr lvl="1"/>
            <a:r>
              <a:rPr lang="en-US" dirty="0"/>
              <a:t>Higher </a:t>
            </a:r>
            <a:r>
              <a:rPr lang="en-US" dirty="0" smtClean="0"/>
              <a:t>prediction accuracy</a:t>
            </a:r>
          </a:p>
          <a:p>
            <a:pPr lvl="8"/>
            <a:endParaRPr lang="en-US" sz="800" dirty="0"/>
          </a:p>
          <a:p>
            <a:r>
              <a:rPr lang="en-US" dirty="0" smtClean="0"/>
              <a:t>Experiments conducted using knowledge base</a:t>
            </a:r>
          </a:p>
          <a:p>
            <a:pPr lvl="1"/>
            <a:r>
              <a:rPr lang="en-US" dirty="0" smtClean="0"/>
              <a:t>Application to Relation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0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smtClean="0"/>
              <a:t>Knowledge Base Representation (1/2)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133600"/>
                <a:ext cx="8380412" cy="387798"/>
              </a:xfrm>
            </p:spPr>
            <p:txBody>
              <a:bodyPr/>
              <a:lstStyle/>
              <a:p>
                <a:r>
                  <a:rPr lang="en-US" dirty="0" smtClean="0"/>
                  <a:t>Collection of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subj-pred-obj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triples 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33600"/>
                <a:ext cx="8380412" cy="387798"/>
              </a:xfrm>
              <a:blipFill rotWithShape="0">
                <a:blip r:embed="rId3"/>
                <a:stretch>
                  <a:fillRect l="-73" t="-40625" b="-5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571206" y="2895600"/>
            <a:ext cx="4419600" cy="3799820"/>
            <a:chOff x="4571206" y="2895600"/>
            <a:chExt cx="4419600" cy="379982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895600"/>
              <a:ext cx="3391056" cy="31180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71206" y="6172200"/>
                  <a:ext cx="441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800" dirty="0" smtClean="0">
                      <a:solidFill>
                        <a:srgbClr val="66FFFF"/>
                      </a:solidFill>
                      <a:latin typeface="Segoe" pitchFamily="34" charset="0"/>
                    </a:rPr>
                    <a:t>: # entities,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800" dirty="0" smtClean="0">
                      <a:solidFill>
                        <a:srgbClr val="66FFFF"/>
                      </a:solidFill>
                      <a:latin typeface="Segoe" pitchFamily="34" charset="0"/>
                    </a:rPr>
                    <a:t>: # relations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206" y="6172200"/>
                  <a:ext cx="4419600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2941" r="-966" b="-3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52127"/>
              </p:ext>
            </p:extLst>
          </p:nvPr>
        </p:nvGraphicFramePr>
        <p:xfrm>
          <a:off x="239487" y="2778232"/>
          <a:ext cx="4342605" cy="3352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47535"/>
                <a:gridCol w="1447535"/>
                <a:gridCol w="144753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Predicate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Obama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Born-in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Hawaii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Gates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Nationality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 Clinton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Spouse-of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Hillary Clinton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Satya Nadella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Work-at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632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smtClean="0"/>
              <a:t>Knowledge Base Representation (2/2)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04" y="2110046"/>
            <a:ext cx="1600200" cy="154961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Rectangle 9"/>
          <p:cNvSpPr/>
          <p:nvPr/>
        </p:nvSpPr>
        <p:spPr bwMode="auto">
          <a:xfrm>
            <a:off x="5095753" y="3244082"/>
            <a:ext cx="3141221" cy="266075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575" y="2623246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75" y="2623246"/>
                <a:ext cx="609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73439" y="6003763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latin typeface="Segoe" pitchFamily="34" charset="0"/>
                  </a:rPr>
                  <a:t> : </a:t>
                </a:r>
                <a:r>
                  <a:rPr lang="en-US" sz="2800" i="1" dirty="0">
                    <a:latin typeface="Segoe" pitchFamily="34" charset="0"/>
                  </a:rPr>
                  <a:t>born-in</a:t>
                </a:r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439" y="6003763"/>
                <a:ext cx="21336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5095753" y="4749462"/>
            <a:ext cx="3141220" cy="304800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42630" y="3244083"/>
            <a:ext cx="356884" cy="2660752"/>
          </a:xfrm>
          <a:prstGeom prst="rect">
            <a:avLst/>
          </a:prstGeom>
          <a:noFill/>
          <a:ln>
            <a:solidFill>
              <a:srgbClr val="FFFF66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2121" y="2743200"/>
            <a:ext cx="12649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Hawaii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1512" y="4654658"/>
            <a:ext cx="12936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2630" y="46710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1</a:t>
            </a:r>
          </a:p>
        </p:txBody>
      </p:sp>
      <p:sp>
        <p:nvSpPr>
          <p:cNvPr id="20" name="Right Arrow 19"/>
          <p:cNvSpPr/>
          <p:nvPr/>
        </p:nvSpPr>
        <p:spPr bwMode="auto">
          <a:xfrm rot="1116582">
            <a:off x="3084334" y="2893769"/>
            <a:ext cx="1774354" cy="4494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62999" y="2237604"/>
                <a:ext cx="1897625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egoe" pitchFamily="34" charset="0"/>
                  </a:rPr>
                  <a:t>-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Segoe" pitchFamily="34" charset="0"/>
                  </a:rPr>
                  <a:t>th</a:t>
                </a:r>
                <a:r>
                  <a:rPr lang="en-US" sz="2800" dirty="0">
                    <a:latin typeface="Segoe" pitchFamily="34" charset="0"/>
                  </a:rPr>
                  <a:t> </a:t>
                </a:r>
                <a:r>
                  <a:rPr lang="en-US" sz="2800" dirty="0" smtClean="0">
                    <a:latin typeface="Segoe" pitchFamily="34" charset="0"/>
                  </a:rPr>
                  <a:t>slice</a:t>
                </a:r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99" y="2237604"/>
                <a:ext cx="1897625" cy="573427"/>
              </a:xfrm>
              <a:prstGeom prst="rect">
                <a:avLst/>
              </a:prstGeom>
              <a:blipFill rotWithShape="0">
                <a:blip r:embed="rId6"/>
                <a:stretch>
                  <a:fillRect t="-4255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666" y="5061072"/>
                <a:ext cx="3581400" cy="1384995"/>
              </a:xfrm>
              <a:prstGeom prst="rect">
                <a:avLst/>
              </a:prstGeom>
              <a:noFill/>
              <a:ln>
                <a:solidFill>
                  <a:srgbClr val="66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Segoe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Segoe" pitchFamily="34" charset="0"/>
                  </a:rPr>
                  <a:t> entry means:</a:t>
                </a:r>
              </a:p>
              <a:p>
                <a:pPr marL="739775" lvl="1" indent="-282575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Segoe" pitchFamily="34" charset="0"/>
                  </a:rPr>
                  <a:t>Incorrect (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800" dirty="0" smtClean="0">
                    <a:latin typeface="Segoe" pitchFamily="34" charset="0"/>
                  </a:rPr>
                  <a:t>)</a:t>
                </a:r>
              </a:p>
              <a:p>
                <a:pPr marL="739775" lvl="1" indent="-282575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800" dirty="0" smtClean="0">
                    <a:solidFill>
                      <a:schemeClr val="tx1"/>
                    </a:solidFill>
                    <a:latin typeface="Segoe" pitchFamily="34" charset="0"/>
                  </a:rPr>
                  <a:t>Unknown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6" y="5061072"/>
                <a:ext cx="3581400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3396" t="-3930" b="-10917"/>
                </a:stretch>
              </a:blipFill>
              <a:ln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500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438400"/>
                <a:ext cx="8380412" cy="4095545"/>
              </a:xfrm>
            </p:spPr>
            <p:txBody>
              <a:bodyPr/>
              <a:lstStyle/>
              <a:p>
                <a:r>
                  <a:rPr lang="en-US" dirty="0" smtClean="0"/>
                  <a:t>Each entity in a KB is represented by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vector</a:t>
                </a:r>
              </a:p>
              <a:p>
                <a:r>
                  <a:rPr lang="en-US" dirty="0" smtClean="0"/>
                  <a:t>Predict whether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true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Related Work</a:t>
                </a:r>
              </a:p>
              <a:p>
                <a:pPr lvl="1"/>
                <a:r>
                  <a:rPr lang="en-US" dirty="0" smtClean="0"/>
                  <a:t>RESCAL </a:t>
                </a:r>
                <a:r>
                  <a:rPr lang="en-US" sz="2000" dirty="0">
                    <a:latin typeface="Segoe" pitchFamily="34" charset="0"/>
                  </a:rPr>
                  <a:t>[Nickel+, ICML-11]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SME 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Bordes</a:t>
                </a:r>
                <a:r>
                  <a:rPr lang="en-US" sz="2000" dirty="0" smtClean="0"/>
                  <a:t>+, AISTATS-12]</a:t>
                </a:r>
              </a:p>
              <a:p>
                <a:pPr lvl="1"/>
                <a:r>
                  <a:rPr lang="en-US" dirty="0" smtClean="0"/>
                  <a:t>NTN </a:t>
                </a:r>
                <a:r>
                  <a:rPr lang="en-US" sz="2000" dirty="0" smtClean="0"/>
                  <a:t>[Socher+, NIPS-13]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TransE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Bordes</a:t>
                </a:r>
                <a:r>
                  <a:rPr lang="en-US" sz="2000" dirty="0" smtClean="0"/>
                  <a:t>+, NIPS-13]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TransH</a:t>
                </a:r>
                <a:r>
                  <a:rPr lang="en-US" dirty="0" smtClean="0"/>
                  <a:t> </a:t>
                </a:r>
                <a:r>
                  <a:rPr lang="en-US" sz="2000" dirty="0" smtClean="0"/>
                  <a:t>[Wang+, AAAI-14]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438400"/>
                <a:ext cx="8380412" cy="4095545"/>
              </a:xfrm>
              <a:blipFill rotWithShape="0">
                <a:blip r:embed="rId3"/>
                <a:stretch>
                  <a:fillRect l="-73" t="-3571" r="-1383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990600" y="4343400"/>
            <a:ext cx="3657600" cy="457200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25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1002"/>
            <a:ext cx="8380412" cy="553998"/>
          </a:xfrm>
        </p:spPr>
        <p:txBody>
          <a:bodyPr/>
          <a:lstStyle/>
          <a:p>
            <a:r>
              <a:rPr lang="en-US" dirty="0" smtClean="0"/>
              <a:t>Tensor Decomposition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3971"/>
            <a:ext cx="8380412" cy="387798"/>
          </a:xfrm>
        </p:spPr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1388" y="2133600"/>
                <a:ext cx="6627812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𝒳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8" y="2133600"/>
                <a:ext cx="6627812" cy="9885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1125979" y="3946748"/>
            <a:ext cx="1370864" cy="1370864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04889" y="4256444"/>
            <a:ext cx="219311" cy="583287"/>
            <a:chOff x="3733800" y="3836313"/>
            <a:chExt cx="219311" cy="583287"/>
          </a:xfrm>
        </p:grpSpPr>
        <p:sp>
          <p:nvSpPr>
            <p:cNvPr id="47" name="TextBox 46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 rot="5400000">
            <a:off x="7435229" y="3901151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8206" y="4319762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0806" y="434145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77300" y="4293516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66800" y="3325911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25911"/>
                <a:ext cx="609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05200" y="3402111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02111"/>
                <a:ext cx="609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62800" y="3775416"/>
                <a:ext cx="6096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775416"/>
                <a:ext cx="609600" cy="5309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81423" y="3645356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23" y="3645356"/>
                <a:ext cx="6096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3533679" y="3926067"/>
            <a:ext cx="583553" cy="137086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4553" y="6396335"/>
            <a:ext cx="486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RESCAL [Nickel+, ICML-11]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277300" y="2057400"/>
            <a:ext cx="3638100" cy="1268511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8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1107996"/>
          </a:xfrm>
        </p:spPr>
        <p:txBody>
          <a:bodyPr/>
          <a:lstStyle/>
          <a:p>
            <a:r>
              <a:rPr lang="en-US" dirty="0" smtClean="0"/>
              <a:t>Training Procedure – </a:t>
            </a:r>
            <a:br>
              <a:rPr lang="en-US" dirty="0" smtClean="0"/>
            </a:br>
            <a:r>
              <a:rPr lang="en-US" dirty="0" smtClean="0"/>
              <a:t>Alternating Least-Squares (ALS)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895600"/>
                <a:ext cx="8380412" cy="110857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895600"/>
                <a:ext cx="8380412" cy="1108573"/>
              </a:xfrm>
              <a:blipFill rotWithShape="0">
                <a:blip r:embed="rId3"/>
                <a:stretch>
                  <a:fillRect t="-3846" b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4104027"/>
                <a:ext cx="7239000" cy="47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.</a:t>
                </a:r>
                <a:endParaRPr lang="en-US" sz="2400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104027"/>
                <a:ext cx="7239000" cy="476477"/>
              </a:xfrm>
              <a:prstGeom prst="rect">
                <a:avLst/>
              </a:prstGeom>
              <a:blipFill rotWithShape="0">
                <a:blip r:embed="rId4"/>
                <a:stretch>
                  <a:fillRect l="-1263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5042250"/>
                <a:ext cx="62484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𝐯𝐞𝐜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𝐯𝐞𝐜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 err="1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42250"/>
                <a:ext cx="6248400" cy="532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5613784"/>
                <a:ext cx="7239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𝐯𝐞𝐜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is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egoe" pitchFamily="34" charset="0"/>
                  </a:rPr>
                  <a:t>vectorization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,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is the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egoe" pitchFamily="34" charset="0"/>
                  </a:rPr>
                  <a:t>Kronecker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egoe" pitchFamily="34" charset="0"/>
                  </a:rPr>
                  <a:t> product.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613784"/>
                <a:ext cx="7239000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26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 bwMode="auto">
          <a:xfrm>
            <a:off x="762000" y="2743200"/>
            <a:ext cx="7543800" cy="1837304"/>
          </a:xfrm>
          <a:prstGeom prst="rect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984208"/>
            <a:ext cx="7543800" cy="1460573"/>
          </a:xfrm>
          <a:prstGeom prst="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47700" y="2587937"/>
                <a:ext cx="7772400" cy="21364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4800" b="0" i="0" u="none" strike="noStrike" cap="none" normalizeH="0" baseline="0" dirty="0" smtClean="0">
                    <a:solidFill>
                      <a:schemeClr val="tx1"/>
                    </a:solidFill>
                    <a:effectLst/>
                    <a:latin typeface="Segoe" pitchFamily="34" charset="0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4800" b="0" i="0" u="none" strike="noStrike" cap="none" normalizeH="0" baseline="0" dirty="0" smtClean="0">
                    <a:solidFill>
                      <a:schemeClr val="tx1"/>
                    </a:solidFill>
                    <a:effectLst/>
                    <a:latin typeface="Segoe" pitchFamily="34" charset="0"/>
                  </a:rPr>
                  <a:t>, update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cap="none" normalizeH="0" baseline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kumimoji="0" lang="en-US" sz="4800" b="1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" y="2587937"/>
                <a:ext cx="7772400" cy="213646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647700" y="4876800"/>
                <a:ext cx="7772400" cy="166998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4800" b="0" i="0" u="none" strike="noStrike" cap="none" normalizeH="0" baseline="0" dirty="0" smtClean="0">
                    <a:solidFill>
                      <a:schemeClr val="tx1"/>
                    </a:solidFill>
                    <a:effectLst/>
                    <a:latin typeface="Segoe" pitchFamily="34" charset="0"/>
                  </a:rPr>
                  <a:t>Fix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kumimoji="0" lang="en-US" sz="4800" b="0" i="0" u="none" strike="noStrike" cap="none" normalizeH="0" baseline="0" dirty="0" smtClean="0">
                    <a:solidFill>
                      <a:schemeClr val="tx1"/>
                    </a:solidFill>
                    <a:effectLst/>
                    <a:latin typeface="Segoe" pitchFamily="34" charset="0"/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4800" b="1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" y="4876800"/>
                <a:ext cx="7772400" cy="166998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61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3541563" y="4343400"/>
            <a:ext cx="572500" cy="304800"/>
          </a:xfrm>
          <a:prstGeom prst="rect">
            <a:avLst/>
          </a:prstGeom>
          <a:solidFill>
            <a:srgbClr val="FFC000"/>
          </a:solidFill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1002"/>
            <a:ext cx="8380412" cy="553998"/>
          </a:xfrm>
        </p:spPr>
        <p:txBody>
          <a:bodyPr/>
          <a:lstStyle/>
          <a:p>
            <a:r>
              <a:rPr lang="en-US" dirty="0"/>
              <a:t>Typed Tensor </a:t>
            </a:r>
            <a:r>
              <a:rPr lang="en-US" dirty="0" smtClean="0"/>
              <a:t>Decomposition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3971"/>
            <a:ext cx="8380412" cy="387798"/>
          </a:xfrm>
        </p:spPr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3600" y="2133600"/>
                <a:ext cx="3505200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𝒳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33600"/>
                <a:ext cx="3505200" cy="9885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1125979" y="3946748"/>
            <a:ext cx="1370864" cy="137086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04889" y="4256444"/>
            <a:ext cx="219311" cy="583287"/>
            <a:chOff x="3733800" y="3836313"/>
            <a:chExt cx="219311" cy="583287"/>
          </a:xfrm>
        </p:grpSpPr>
        <p:sp>
          <p:nvSpPr>
            <p:cNvPr id="47" name="TextBox 46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 rot="5400000">
            <a:off x="7435229" y="3901151"/>
            <a:ext cx="583553" cy="137086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8206" y="4319762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0806" y="434145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77300" y="4293516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66800" y="3325911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25911"/>
                <a:ext cx="609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05200" y="3402111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02111"/>
                <a:ext cx="609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62800" y="3775416"/>
                <a:ext cx="6096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775416"/>
                <a:ext cx="609600" cy="5309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81423" y="3645356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23" y="3645356"/>
                <a:ext cx="6096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 bwMode="auto">
          <a:xfrm>
            <a:off x="1125979" y="4343400"/>
            <a:ext cx="1370864" cy="304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928223" y="3946748"/>
            <a:ext cx="356883" cy="1370864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28223" y="4343400"/>
            <a:ext cx="356883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33679" y="3926067"/>
            <a:ext cx="583553" cy="137086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848600" y="4293515"/>
            <a:ext cx="356883" cy="584845"/>
          </a:xfrm>
          <a:prstGeom prst="rect">
            <a:avLst/>
          </a:prstGeom>
          <a:solidFill>
            <a:srgbClr val="FFC000"/>
          </a:solidFill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93276" y="2895600"/>
            <a:ext cx="1659924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locations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6137" y="5691524"/>
            <a:ext cx="1520526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persons</a:t>
            </a:r>
          </a:p>
        </p:txBody>
      </p:sp>
      <p:sp>
        <p:nvSpPr>
          <p:cNvPr id="74" name="Freeform 73"/>
          <p:cNvSpPr/>
          <p:nvPr/>
        </p:nvSpPr>
        <p:spPr bwMode="auto">
          <a:xfrm>
            <a:off x="408531" y="4495801"/>
            <a:ext cx="658269" cy="1270688"/>
          </a:xfrm>
          <a:custGeom>
            <a:avLst/>
            <a:gdLst>
              <a:gd name="connsiteX0" fmla="*/ 509367 w 707076"/>
              <a:gd name="connsiteY0" fmla="*/ 963827 h 963827"/>
              <a:gd name="connsiteX1" fmla="*/ 2740 w 707076"/>
              <a:gd name="connsiteY1" fmla="*/ 395416 h 963827"/>
              <a:gd name="connsiteX2" fmla="*/ 707076 w 707076"/>
              <a:gd name="connsiteY2" fmla="*/ 0 h 96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076" h="963827">
                <a:moveTo>
                  <a:pt x="509367" y="963827"/>
                </a:moveTo>
                <a:cubicBezTo>
                  <a:pt x="239577" y="759940"/>
                  <a:pt x="-30212" y="556054"/>
                  <a:pt x="2740" y="395416"/>
                </a:cubicBezTo>
                <a:cubicBezTo>
                  <a:pt x="35691" y="234778"/>
                  <a:pt x="556735" y="76200"/>
                  <a:pt x="707076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2133600" y="3134500"/>
            <a:ext cx="2759676" cy="714631"/>
          </a:xfrm>
          <a:custGeom>
            <a:avLst/>
            <a:gdLst>
              <a:gd name="connsiteX0" fmla="*/ 2730844 w 2730844"/>
              <a:gd name="connsiteY0" fmla="*/ 0 h 794331"/>
              <a:gd name="connsiteX1" fmla="*/ 605482 w 2730844"/>
              <a:gd name="connsiteY1" fmla="*/ 135924 h 794331"/>
              <a:gd name="connsiteX2" fmla="*/ 0 w 2730844"/>
              <a:gd name="connsiteY2" fmla="*/ 790832 h 7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844" h="794331">
                <a:moveTo>
                  <a:pt x="2730844" y="0"/>
                </a:moveTo>
                <a:cubicBezTo>
                  <a:pt x="1895733" y="2059"/>
                  <a:pt x="1060623" y="4119"/>
                  <a:pt x="605482" y="135924"/>
                </a:cubicBezTo>
                <a:cubicBezTo>
                  <a:pt x="150341" y="267729"/>
                  <a:pt x="88557" y="844378"/>
                  <a:pt x="0" y="79083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573795" y="3051786"/>
            <a:ext cx="1778254" cy="1219534"/>
          </a:xfrm>
          <a:custGeom>
            <a:avLst/>
            <a:gdLst>
              <a:gd name="connsiteX0" fmla="*/ 0 w 1778254"/>
              <a:gd name="connsiteY0" fmla="*/ 57999 h 1219534"/>
              <a:gd name="connsiteX1" fmla="*/ 1668162 w 1778254"/>
              <a:gd name="connsiteY1" fmla="*/ 132140 h 1219534"/>
              <a:gd name="connsiteX2" fmla="*/ 1482810 w 1778254"/>
              <a:gd name="connsiteY2" fmla="*/ 1219534 h 121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254" h="1219534">
                <a:moveTo>
                  <a:pt x="0" y="57999"/>
                </a:moveTo>
                <a:cubicBezTo>
                  <a:pt x="710513" y="-1725"/>
                  <a:pt x="1421027" y="-61449"/>
                  <a:pt x="1668162" y="132140"/>
                </a:cubicBezTo>
                <a:cubicBezTo>
                  <a:pt x="1915297" y="325729"/>
                  <a:pt x="1699053" y="772631"/>
                  <a:pt x="1482810" y="121953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27998" y="5687095"/>
            <a:ext cx="288444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" pitchFamily="34" charset="0"/>
              </a:rPr>
              <a:t>Relation: </a:t>
            </a:r>
            <a:r>
              <a:rPr lang="en-US" sz="2800" i="1" dirty="0" smtClean="0">
                <a:solidFill>
                  <a:schemeClr val="tx1"/>
                </a:solidFill>
                <a:latin typeface="Segoe" pitchFamily="34" charset="0"/>
              </a:rPr>
              <a:t>born-in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2476500" y="4441515"/>
            <a:ext cx="1021080" cy="1589751"/>
          </a:xfrm>
          <a:custGeom>
            <a:avLst/>
            <a:gdLst>
              <a:gd name="connsiteX0" fmla="*/ 0 w 1021080"/>
              <a:gd name="connsiteY0" fmla="*/ 1486845 h 1589751"/>
              <a:gd name="connsiteX1" fmla="*/ 594360 w 1021080"/>
              <a:gd name="connsiteY1" fmla="*/ 1463985 h 1589751"/>
              <a:gd name="connsiteX2" fmla="*/ 708660 w 1021080"/>
              <a:gd name="connsiteY2" fmla="*/ 237165 h 1589751"/>
              <a:gd name="connsiteX3" fmla="*/ 1021080 w 1021080"/>
              <a:gd name="connsiteY3" fmla="*/ 945 h 158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" h="1589751">
                <a:moveTo>
                  <a:pt x="0" y="1486845"/>
                </a:moveTo>
                <a:cubicBezTo>
                  <a:pt x="238125" y="1579555"/>
                  <a:pt x="476250" y="1672265"/>
                  <a:pt x="594360" y="1463985"/>
                </a:cubicBezTo>
                <a:cubicBezTo>
                  <a:pt x="712470" y="1255705"/>
                  <a:pt x="637540" y="481005"/>
                  <a:pt x="708660" y="237165"/>
                </a:cubicBezTo>
                <a:cubicBezTo>
                  <a:pt x="779780" y="-6675"/>
                  <a:pt x="900430" y="-2865"/>
                  <a:pt x="1021080" y="94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solidFill>
                <a:schemeClr val="bg2"/>
              </a:solidFill>
              <a:effectLst/>
              <a:latin typeface="Segoe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5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4" grpId="0" animBg="1"/>
      <p:bldP spid="76" grpId="0" animBg="1"/>
      <p:bldP spid="82" grpId="0" animBg="1"/>
      <p:bldP spid="83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3541563" y="4343400"/>
            <a:ext cx="572500" cy="304800"/>
          </a:xfrm>
          <a:prstGeom prst="rect">
            <a:avLst/>
          </a:prstGeom>
          <a:solidFill>
            <a:srgbClr val="FFC000"/>
          </a:solidFill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1002"/>
            <a:ext cx="8380412" cy="553998"/>
          </a:xfrm>
        </p:spPr>
        <p:txBody>
          <a:bodyPr/>
          <a:lstStyle/>
          <a:p>
            <a:r>
              <a:rPr lang="en-US" dirty="0"/>
              <a:t>Typed Tensor Decomposition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3971"/>
            <a:ext cx="8380412" cy="387798"/>
          </a:xfrm>
        </p:spPr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3600" y="2133600"/>
                <a:ext cx="3505200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𝒳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33600"/>
                <a:ext cx="3505200" cy="9885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1125979" y="3946748"/>
            <a:ext cx="1370864" cy="137086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04889" y="4256444"/>
            <a:ext cx="219311" cy="583287"/>
            <a:chOff x="3733800" y="3836313"/>
            <a:chExt cx="219311" cy="583287"/>
          </a:xfrm>
        </p:grpSpPr>
        <p:sp>
          <p:nvSpPr>
            <p:cNvPr id="47" name="TextBox 46"/>
            <p:cNvSpPr txBox="1"/>
            <p:nvPr/>
          </p:nvSpPr>
          <p:spPr>
            <a:xfrm>
              <a:off x="3743117" y="38363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33800" y="3988713"/>
              <a:ext cx="2099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</a:rPr>
                <a:t>~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 rot="5400000">
            <a:off x="7435229" y="3901151"/>
            <a:ext cx="583553" cy="137086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8206" y="4319762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0806" y="4341456"/>
            <a:ext cx="2099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×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77300" y="4293516"/>
            <a:ext cx="584844" cy="58484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66800" y="3325911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25911"/>
                <a:ext cx="609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05200" y="3402111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402111"/>
                <a:ext cx="609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62800" y="3775416"/>
                <a:ext cx="6096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775416"/>
                <a:ext cx="609600" cy="5309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81423" y="3645356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23" y="3645356"/>
                <a:ext cx="6096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 bwMode="auto">
          <a:xfrm>
            <a:off x="1125979" y="4343400"/>
            <a:ext cx="1370864" cy="304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928223" y="3946748"/>
            <a:ext cx="356883" cy="1370864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28223" y="4343400"/>
            <a:ext cx="356883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33679" y="3926067"/>
            <a:ext cx="583553" cy="137086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848600" y="4293515"/>
            <a:ext cx="356883" cy="584845"/>
          </a:xfrm>
          <a:prstGeom prst="rect">
            <a:avLst/>
          </a:prstGeom>
          <a:solidFill>
            <a:srgbClr val="FFC000"/>
          </a:solidFill>
          <a:ln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81000" y="5860602"/>
            <a:ext cx="83804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8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9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9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Model training time: 4.6 times faster than RESCAL</a:t>
            </a:r>
          </a:p>
        </p:txBody>
      </p:sp>
    </p:spTree>
    <p:extLst>
      <p:ext uri="{BB962C8B-B14F-4D97-AF65-F5344CB8AC3E}">
        <p14:creationId xmlns:p14="http://schemas.microsoft.com/office/powerpoint/2010/main" val="3028197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KB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80412" cy="1717393"/>
          </a:xfrm>
        </p:spPr>
        <p:txBody>
          <a:bodyPr/>
          <a:lstStyle/>
          <a:p>
            <a:r>
              <a:rPr lang="en-US" dirty="0" smtClean="0"/>
              <a:t>KB – Never Ending Language Learning (NELL)</a:t>
            </a:r>
          </a:p>
          <a:p>
            <a:pPr lvl="1"/>
            <a:r>
              <a:rPr lang="en-US" dirty="0" smtClean="0"/>
              <a:t>Training: version 165</a:t>
            </a:r>
          </a:p>
          <a:p>
            <a:pPr lvl="1"/>
            <a:r>
              <a:rPr lang="en-US" dirty="0" smtClean="0"/>
              <a:t>Developing: new facts between v.166 and v.533</a:t>
            </a:r>
          </a:p>
          <a:p>
            <a:pPr lvl="1"/>
            <a:r>
              <a:rPr lang="en-US" dirty="0" smtClean="0"/>
              <a:t>Testing: new facts between v.534 and v.745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86300"/>
              </p:ext>
            </p:extLst>
          </p:nvPr>
        </p:nvGraphicFramePr>
        <p:xfrm>
          <a:off x="1371600" y="4572000"/>
          <a:ext cx="5562600" cy="182880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3733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Entities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Relation Types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Entity Types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Entity-Relation Triples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6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553998"/>
          </a:xfrm>
        </p:spPr>
        <p:txBody>
          <a:bodyPr/>
          <a:lstStyle/>
          <a:p>
            <a:r>
              <a:rPr lang="en-US" sz="4000" dirty="0"/>
              <a:t>Continuous Semantic Representations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7003" y="1788005"/>
            <a:ext cx="8068510" cy="2068881"/>
            <a:chOff x="568124" y="4067801"/>
            <a:chExt cx="8229600" cy="2110187"/>
          </a:xfrm>
        </p:grpSpPr>
        <p:grpSp>
          <p:nvGrpSpPr>
            <p:cNvPr id="6" name="Group 5"/>
            <p:cNvGrpSpPr/>
            <p:nvPr/>
          </p:nvGrpSpPr>
          <p:grpSpPr>
            <a:xfrm>
              <a:off x="568124" y="4436528"/>
              <a:ext cx="4267200" cy="1741460"/>
              <a:chOff x="533400" y="4887940"/>
              <a:chExt cx="4267200" cy="174146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3400" y="5638800"/>
                <a:ext cx="4250576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53" dirty="0">
                    <a:latin typeface="Segoe" pitchFamily="34" charset="0"/>
                  </a:rPr>
                  <a:t>Learning Similarity Measures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542916" y="5100292"/>
                <a:ext cx="689066" cy="614065"/>
                <a:chOff x="2358934" y="2286000"/>
                <a:chExt cx="689066" cy="614065"/>
              </a:xfrm>
            </p:grpSpPr>
            <p:sp>
              <p:nvSpPr>
                <p:cNvPr id="20" name="Flowchart: Connector 19"/>
                <p:cNvSpPr/>
                <p:nvPr/>
              </p:nvSpPr>
              <p:spPr bwMode="auto">
                <a:xfrm>
                  <a:off x="2358934" y="2598684"/>
                  <a:ext cx="152400" cy="141096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 bwMode="auto">
                <a:xfrm>
                  <a:off x="2895600" y="2598684"/>
                  <a:ext cx="152400" cy="14109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511334" y="2438400"/>
                  <a:ext cx="414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53" dirty="0">
                      <a:latin typeface="Segoe" pitchFamily="34" charset="0"/>
                    </a:rPr>
                    <a:t>=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32888" y="2286000"/>
                  <a:ext cx="3214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61" dirty="0">
                      <a:latin typeface="Segoe" pitchFamily="34" charset="0"/>
                    </a:rPr>
                    <a:t>?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658688" y="4887940"/>
                <a:ext cx="1068950" cy="666132"/>
                <a:chOff x="1981153" y="3622335"/>
                <a:chExt cx="1211910" cy="885954"/>
              </a:xfrm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1981153" y="4399676"/>
                  <a:ext cx="504954" cy="10861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2688109" y="4399676"/>
                  <a:ext cx="504954" cy="10861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2068125" y="4072553"/>
                  <a:ext cx="332172" cy="14736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2775082" y="4072553"/>
                  <a:ext cx="332172" cy="14736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76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cxnSp>
              <p:nvCxnSpPr>
                <p:cNvPr id="15" name="Straight Arrow Connector 14"/>
                <p:cNvCxnSpPr>
                  <a:stCxn id="13" idx="0"/>
                  <a:endCxn id="19" idx="4"/>
                </p:cNvCxnSpPr>
                <p:nvPr/>
              </p:nvCxnSpPr>
              <p:spPr bwMode="auto">
                <a:xfrm flipV="1">
                  <a:off x="2234211" y="3889888"/>
                  <a:ext cx="341650" cy="18266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14" idx="0"/>
                  <a:endCxn id="19" idx="4"/>
                </p:cNvCxnSpPr>
                <p:nvPr/>
              </p:nvCxnSpPr>
              <p:spPr bwMode="auto">
                <a:xfrm flipH="1" flipV="1">
                  <a:off x="2575861" y="3889888"/>
                  <a:ext cx="365306" cy="18266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12" idx="0"/>
                  <a:endCxn id="14" idx="2"/>
                </p:cNvCxnSpPr>
                <p:nvPr/>
              </p:nvCxnSpPr>
              <p:spPr bwMode="auto">
                <a:xfrm flipV="1">
                  <a:off x="2940585" y="4219914"/>
                  <a:ext cx="583" cy="179762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1" idx="0"/>
                  <a:endCxn id="13" idx="2"/>
                </p:cNvCxnSpPr>
                <p:nvPr/>
              </p:nvCxnSpPr>
              <p:spPr bwMode="auto">
                <a:xfrm flipV="1">
                  <a:off x="2233630" y="4219913"/>
                  <a:ext cx="582" cy="179763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/>
                <p:cNvSpPr/>
                <p:nvPr/>
              </p:nvSpPr>
              <p:spPr bwMode="auto">
                <a:xfrm>
                  <a:off x="2463613" y="3622335"/>
                  <a:ext cx="224496" cy="267553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676400" y="6260068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7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S2Net </a:t>
                </a:r>
                <a:r>
                  <a:rPr lang="en-US" sz="156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[CoNLL-11, SIGIR-11]</a:t>
                </a:r>
                <a:endParaRPr lang="en-US" sz="176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063924" y="4067801"/>
              <a:ext cx="3733800" cy="2110187"/>
              <a:chOff x="5029200" y="4519213"/>
              <a:chExt cx="3733800" cy="2110187"/>
            </a:xfrm>
          </p:grpSpPr>
          <p:sp>
            <p:nvSpPr>
              <p:cNvPr id="25" name="Left-Right Arrow 24"/>
              <p:cNvSpPr/>
              <p:nvPr/>
            </p:nvSpPr>
            <p:spPr bwMode="auto">
              <a:xfrm>
                <a:off x="5029200" y="5683278"/>
                <a:ext cx="685800" cy="311154"/>
              </a:xfrm>
              <a:prstGeom prst="leftRightArrow">
                <a:avLst/>
              </a:prstGeom>
              <a:solidFill>
                <a:srgbClr val="FF339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7580" tIns="53790" rIns="107580" bIns="537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754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43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867400" y="5475999"/>
                <a:ext cx="1905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61" dirty="0">
                    <a:latin typeface="Segoe" pitchFamily="34" charset="0"/>
                  </a:rPr>
                  <a:t>Search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7400" y="5848290"/>
                <a:ext cx="2484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61" dirty="0">
                    <a:latin typeface="Segoe" pitchFamily="34" charset="0"/>
                  </a:rPr>
                  <a:t>Machine Translation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075514" y="4519213"/>
                <a:ext cx="1065361" cy="1223415"/>
                <a:chOff x="2666488" y="1904998"/>
                <a:chExt cx="1065361" cy="1223415"/>
              </a:xfrm>
            </p:grpSpPr>
            <p:cxnSp>
              <p:nvCxnSpPr>
                <p:cNvPr id="30" name="Straight Arrow Connector 29"/>
                <p:cNvCxnSpPr>
                  <a:stCxn id="43" idx="0"/>
                  <a:endCxn id="32" idx="4"/>
                </p:cNvCxnSpPr>
                <p:nvPr/>
              </p:nvCxnSpPr>
              <p:spPr bwMode="auto">
                <a:xfrm flipV="1">
                  <a:off x="2889695" y="2106166"/>
                  <a:ext cx="301348" cy="14155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36" idx="0"/>
                  <a:endCxn id="32" idx="4"/>
                </p:cNvCxnSpPr>
                <p:nvPr/>
              </p:nvCxnSpPr>
              <p:spPr bwMode="auto">
                <a:xfrm flipH="1" flipV="1">
                  <a:off x="3191043" y="2106166"/>
                  <a:ext cx="318625" cy="141555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 bwMode="auto">
                <a:xfrm>
                  <a:off x="3092036" y="1904998"/>
                  <a:ext cx="198014" cy="20116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7580" tIns="53790" rIns="107580" bIns="537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75463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43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2666488" y="2247721"/>
                  <a:ext cx="445388" cy="880692"/>
                  <a:chOff x="2666488" y="2243508"/>
                  <a:chExt cx="445388" cy="880692"/>
                </a:xfrm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2666488" y="3042536"/>
                    <a:ext cx="445388" cy="81664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2743201" y="2243508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44" name="Straight Arrow Connector 43"/>
                  <p:cNvCxnSpPr>
                    <a:stCxn id="42" idx="0"/>
                    <a:endCxn id="46" idx="2"/>
                  </p:cNvCxnSpPr>
                  <p:nvPr/>
                </p:nvCxnSpPr>
                <p:spPr bwMode="auto">
                  <a:xfrm flipH="1" flipV="1">
                    <a:off x="2887526" y="2895600"/>
                    <a:ext cx="1656" cy="146936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2742688" y="2521073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2741032" y="2784802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47" name="Straight Arrow Connector 46"/>
                  <p:cNvCxnSpPr>
                    <a:stCxn id="46" idx="0"/>
                    <a:endCxn id="45" idx="2"/>
                  </p:cNvCxnSpPr>
                  <p:nvPr/>
                </p:nvCxnSpPr>
                <p:spPr bwMode="auto">
                  <a:xfrm flipV="1">
                    <a:off x="2887526" y="2631871"/>
                    <a:ext cx="1656" cy="152931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5" idx="0"/>
                    <a:endCxn id="43" idx="2"/>
                  </p:cNvCxnSpPr>
                  <p:nvPr/>
                </p:nvCxnSpPr>
                <p:spPr bwMode="auto">
                  <a:xfrm flipV="1">
                    <a:off x="2889182" y="2354306"/>
                    <a:ext cx="513" cy="166767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3286461" y="2247721"/>
                  <a:ext cx="445388" cy="880692"/>
                  <a:chOff x="3286461" y="2251935"/>
                  <a:chExt cx="445388" cy="880692"/>
                </a:xfrm>
              </p:grpSpPr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286461" y="3050963"/>
                    <a:ext cx="445388" cy="81664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363174" y="2251935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37" name="Straight Arrow Connector 36"/>
                  <p:cNvCxnSpPr>
                    <a:stCxn id="35" idx="0"/>
                    <a:endCxn id="39" idx="2"/>
                  </p:cNvCxnSpPr>
                  <p:nvPr/>
                </p:nvCxnSpPr>
                <p:spPr bwMode="auto">
                  <a:xfrm flipH="1" flipV="1">
                    <a:off x="3507499" y="2904027"/>
                    <a:ext cx="1656" cy="146936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362661" y="2529500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361005" y="2793229"/>
                    <a:ext cx="292988" cy="110798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107580" tIns="53790" rIns="107580" bIns="5379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107546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176" dirty="0">
                      <a:solidFill>
                        <a:schemeClr val="tx1"/>
                      </a:solidFill>
                      <a:latin typeface="Segoe" pitchFamily="34" charset="0"/>
                    </a:endParaRPr>
                  </a:p>
                </p:txBody>
              </p:sp>
              <p:cxnSp>
                <p:nvCxnSpPr>
                  <p:cNvPr id="40" name="Straight Arrow Connector 39"/>
                  <p:cNvCxnSpPr>
                    <a:stCxn id="39" idx="0"/>
                    <a:endCxn id="38" idx="2"/>
                  </p:cNvCxnSpPr>
                  <p:nvPr/>
                </p:nvCxnSpPr>
                <p:spPr bwMode="auto">
                  <a:xfrm flipV="1">
                    <a:off x="3507499" y="2640298"/>
                    <a:ext cx="1656" cy="152931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>
                    <a:stCxn id="38" idx="0"/>
                    <a:endCxn id="36" idx="2"/>
                  </p:cNvCxnSpPr>
                  <p:nvPr/>
                </p:nvCxnSpPr>
                <p:spPr bwMode="auto">
                  <a:xfrm flipV="1">
                    <a:off x="3509155" y="2362733"/>
                    <a:ext cx="513" cy="166767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TextBox 28"/>
              <p:cNvSpPr txBox="1"/>
              <p:nvPr/>
            </p:nvSpPr>
            <p:spPr>
              <a:xfrm>
                <a:off x="5638800" y="6260068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7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DSSM </a:t>
                </a:r>
                <a:r>
                  <a:rPr lang="en-US" sz="156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569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CIKM-13*, </a:t>
                </a:r>
                <a:r>
                  <a:rPr lang="en-US" sz="156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ACL-14]</a:t>
                </a:r>
                <a:endParaRPr lang="en-US" sz="176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69262" y="4034694"/>
            <a:ext cx="3997938" cy="2677943"/>
            <a:chOff x="17142" y="4159142"/>
            <a:chExt cx="3998165" cy="2678095"/>
          </a:xfrm>
        </p:grpSpPr>
        <p:sp>
          <p:nvSpPr>
            <p:cNvPr id="50" name="TextBox 49"/>
            <p:cNvSpPr txBox="1"/>
            <p:nvPr/>
          </p:nvSpPr>
          <p:spPr>
            <a:xfrm>
              <a:off x="633201" y="4974545"/>
              <a:ext cx="3064624" cy="4690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" pitchFamily="34" charset="0"/>
                </a:rPr>
                <a:t>Multi-Relational LSA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4800" y="4513721"/>
              <a:ext cx="2050521" cy="469039"/>
              <a:chOff x="845078" y="3931697"/>
              <a:chExt cx="2050521" cy="4690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845078" y="3931697"/>
                    <a:ext cx="2050521" cy="4690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078" y="3931697"/>
                    <a:ext cx="2050521" cy="46903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Flowchart: Connector 70"/>
              <p:cNvSpPr/>
              <p:nvPr/>
            </p:nvSpPr>
            <p:spPr bwMode="auto">
              <a:xfrm>
                <a:off x="1841076" y="4131247"/>
                <a:ext cx="152400" cy="14109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72" name="Flowchart: Connector 71"/>
              <p:cNvSpPr/>
              <p:nvPr/>
            </p:nvSpPr>
            <p:spPr bwMode="auto">
              <a:xfrm>
                <a:off x="2209800" y="4131247"/>
                <a:ext cx="152400" cy="141096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p:grpSp>
        <p:sp>
          <p:nvSpPr>
            <p:cNvPr id="52" name="Down Arrow 51"/>
            <p:cNvSpPr/>
            <p:nvPr/>
          </p:nvSpPr>
          <p:spPr bwMode="auto">
            <a:xfrm>
              <a:off x="2355321" y="4159142"/>
              <a:ext cx="381000" cy="400881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1" tIns="54861" rIns="109721" bIns="548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865" fontAlgn="base">
                <a:spcBef>
                  <a:spcPct val="0"/>
                </a:spcBef>
                <a:spcAft>
                  <a:spcPct val="0"/>
                </a:spcAft>
              </a:pPr>
              <a:endParaRPr lang="en-US" sz="29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18917" y="5616202"/>
              <a:ext cx="2819398" cy="508062"/>
              <a:chOff x="1448536" y="4588172"/>
              <a:chExt cx="6170729" cy="158299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3211808" y="4588172"/>
                <a:ext cx="475328" cy="1582999"/>
                <a:chOff x="3634478" y="3373175"/>
                <a:chExt cx="475328" cy="1582999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3650172" y="3613557"/>
                  <a:ext cx="459634" cy="13426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800" dirty="0"/>
                    <a:t>~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flipH="1">
                  <a:off x="3634478" y="3373175"/>
                  <a:ext cx="100063" cy="13426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dirty="0"/>
                    <a:t>~</a:t>
                  </a: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 bwMode="auto">
              <a:xfrm>
                <a:off x="3720050" y="4657521"/>
                <a:ext cx="583553" cy="1370864"/>
              </a:xfrm>
              <a:prstGeom prst="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 rot="5400000">
                <a:off x="6642056" y="4657521"/>
                <a:ext cx="583553" cy="1370864"/>
              </a:xfrm>
              <a:prstGeom prst="rect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345040" y="4692148"/>
                <a:ext cx="459633" cy="1342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×</a:t>
                </a:r>
                <a:endParaRPr lang="en-US" sz="2800" dirty="0">
                  <a:latin typeface="Segoe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745535" y="4702315"/>
                <a:ext cx="459633" cy="1342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×</a:t>
                </a:r>
                <a:endParaRPr lang="en-US" sz="2800" dirty="0">
                  <a:latin typeface="Segoe" pitchFamily="34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4816703" y="4919973"/>
                <a:ext cx="845961" cy="845961"/>
                <a:chOff x="5118675" y="4898841"/>
                <a:chExt cx="845961" cy="845961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5118675" y="4898841"/>
                  <a:ext cx="584844" cy="5848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5249234" y="5029400"/>
                  <a:ext cx="584844" cy="5848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5379792" y="5159958"/>
                  <a:ext cx="584844" cy="5848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1448536" y="4602795"/>
                <a:ext cx="1675664" cy="1480316"/>
                <a:chOff x="918689" y="4602795"/>
                <a:chExt cx="1675664" cy="1480316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918689" y="4602795"/>
                  <a:ext cx="1370864" cy="117551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1071089" y="4755195"/>
                  <a:ext cx="1370864" cy="117551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1223489" y="4907595"/>
                  <a:ext cx="1370864" cy="117551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17142" y="6190869"/>
              <a:ext cx="3998165" cy="646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 Relation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[EMNLP-12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EMNLP-13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b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Knowledge Base Embedding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[EMNLP-14]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33829" y="4026299"/>
            <a:ext cx="3623621" cy="2526901"/>
            <a:chOff x="4758173" y="4150746"/>
            <a:chExt cx="3623827" cy="2527044"/>
          </a:xfrm>
        </p:grpSpPr>
        <p:sp>
          <p:nvSpPr>
            <p:cNvPr id="74" name="TextBox 73"/>
            <p:cNvSpPr txBox="1"/>
            <p:nvPr/>
          </p:nvSpPr>
          <p:spPr>
            <a:xfrm>
              <a:off x="5410200" y="4860026"/>
              <a:ext cx="2971800" cy="4690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" pitchFamily="34" charset="0"/>
                </a:rPr>
                <a:t>Relational Similarity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447506" y="4310119"/>
              <a:ext cx="1448594" cy="638496"/>
              <a:chOff x="4953000" y="4287164"/>
              <a:chExt cx="1448594" cy="638496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4953000" y="4419600"/>
                <a:ext cx="486018" cy="469039"/>
                <a:chOff x="5228982" y="4348782"/>
                <a:chExt cx="486018" cy="469039"/>
              </a:xfrm>
            </p:grpSpPr>
            <p:sp>
              <p:nvSpPr>
                <p:cNvPr id="97" name="Flowchart: Connector 96"/>
                <p:cNvSpPr/>
                <p:nvPr/>
              </p:nvSpPr>
              <p:spPr bwMode="auto">
                <a:xfrm>
                  <a:off x="5228982" y="4545908"/>
                  <a:ext cx="152400" cy="141096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9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98" name="Flowchart: Connector 97"/>
                <p:cNvSpPr/>
                <p:nvPr/>
              </p:nvSpPr>
              <p:spPr bwMode="auto">
                <a:xfrm>
                  <a:off x="5562600" y="4545908"/>
                  <a:ext cx="152400" cy="141096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9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5338602" y="4348782"/>
                  <a:ext cx="342978" cy="4690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Segoe" pitchFamily="34" charset="0"/>
                    </a:rPr>
                    <a:t>:</a:t>
                  </a: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5504134" y="4287164"/>
                <a:ext cx="321424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" pitchFamily="34" charset="0"/>
                  </a:rPr>
                  <a:t>?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025782" y="4418700"/>
                <a:ext cx="342978" cy="469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" pitchFamily="34" charset="0"/>
                  </a:rPr>
                  <a:t>: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5913988" y="4612977"/>
                <a:ext cx="143691" cy="1410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6257903" y="4612977"/>
                <a:ext cx="143691" cy="141096"/>
              </a:xfrm>
              <a:prstGeom prst="rect">
                <a:avLst/>
              </a:prstGeom>
              <a:solidFill>
                <a:srgbClr val="34979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485137" y="4456621"/>
                <a:ext cx="414054" cy="469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" pitchFamily="34" charset="0"/>
                  </a:rPr>
                  <a:t>=</a:t>
                </a:r>
              </a:p>
            </p:txBody>
          </p:sp>
        </p:grpSp>
        <p:sp>
          <p:nvSpPr>
            <p:cNvPr id="76" name="Down Arrow 75"/>
            <p:cNvSpPr/>
            <p:nvPr/>
          </p:nvSpPr>
          <p:spPr bwMode="auto">
            <a:xfrm rot="18995561">
              <a:off x="4758173" y="4150746"/>
              <a:ext cx="381000" cy="521606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1" tIns="54861" rIns="109721" bIns="548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865" fontAlgn="base">
                <a:spcBef>
                  <a:spcPct val="0"/>
                </a:spcBef>
                <a:spcAft>
                  <a:spcPct val="0"/>
                </a:spcAft>
              </a:pPr>
              <a:endParaRPr lang="en-US" sz="2900" dirty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637014" y="5400940"/>
              <a:ext cx="1713265" cy="1276850"/>
              <a:chOff x="3429000" y="2088573"/>
              <a:chExt cx="3620718" cy="2378026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4077929" y="3933199"/>
                <a:ext cx="228600" cy="533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5220929" y="2866399"/>
                <a:ext cx="228600" cy="533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327058" y="2514321"/>
                <a:ext cx="228600" cy="123755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4077930" y="2088573"/>
                <a:ext cx="228600" cy="124318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83" name="Straight Arrow Connector 82"/>
              <p:cNvCxnSpPr>
                <a:stCxn id="82" idx="3"/>
                <a:endCxn id="80" idx="1"/>
              </p:cNvCxnSpPr>
              <p:nvPr/>
            </p:nvCxnSpPr>
            <p:spPr bwMode="auto">
              <a:xfrm>
                <a:off x="4306530" y="2710166"/>
                <a:ext cx="914399" cy="422934"/>
              </a:xfrm>
              <a:prstGeom prst="straightConnector1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4" name="Straight Arrow Connector 83"/>
              <p:cNvCxnSpPr>
                <a:stCxn id="79" idx="3"/>
                <a:endCxn id="80" idx="1"/>
              </p:cNvCxnSpPr>
              <p:nvPr/>
            </p:nvCxnSpPr>
            <p:spPr bwMode="auto">
              <a:xfrm flipV="1">
                <a:off x="4306529" y="3133099"/>
                <a:ext cx="914400" cy="1066800"/>
              </a:xfrm>
              <a:prstGeom prst="straightConnector1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5" name="Straight Arrow Connector 84"/>
              <p:cNvCxnSpPr>
                <a:endCxn id="82" idx="1"/>
              </p:cNvCxnSpPr>
              <p:nvPr/>
            </p:nvCxnSpPr>
            <p:spPr bwMode="auto">
              <a:xfrm>
                <a:off x="3429000" y="2710166"/>
                <a:ext cx="648930" cy="0"/>
              </a:xfrm>
              <a:prstGeom prst="straightConnector1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6" name="Straight Arrow Connector 85"/>
              <p:cNvCxnSpPr>
                <a:stCxn id="80" idx="3"/>
                <a:endCxn id="81" idx="1"/>
              </p:cNvCxnSpPr>
              <p:nvPr/>
            </p:nvCxnSpPr>
            <p:spPr bwMode="auto">
              <a:xfrm>
                <a:off x="5449530" y="3133100"/>
                <a:ext cx="877528" cy="0"/>
              </a:xfrm>
              <a:prstGeom prst="straightConnector1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7" name="Straight Arrow Connector 86"/>
              <p:cNvCxnSpPr/>
              <p:nvPr/>
            </p:nvCxnSpPr>
            <p:spPr bwMode="auto">
              <a:xfrm>
                <a:off x="6555648" y="2656237"/>
                <a:ext cx="494070" cy="0"/>
              </a:xfrm>
              <a:prstGeom prst="straightConnector1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6555648" y="3133100"/>
                <a:ext cx="494070" cy="0"/>
              </a:xfrm>
              <a:prstGeom prst="straightConnector1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6555648" y="3615590"/>
                <a:ext cx="494070" cy="0"/>
              </a:xfrm>
              <a:prstGeom prst="straightConnector1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0" name="Freeform 89"/>
              <p:cNvSpPr/>
              <p:nvPr/>
            </p:nvSpPr>
            <p:spPr bwMode="auto">
              <a:xfrm>
                <a:off x="4307017" y="3428374"/>
                <a:ext cx="1047262" cy="923925"/>
              </a:xfrm>
              <a:custGeom>
                <a:avLst/>
                <a:gdLst>
                  <a:gd name="connsiteX0" fmla="*/ 1047262 w 1047262"/>
                  <a:gd name="connsiteY0" fmla="*/ 0 h 923925"/>
                  <a:gd name="connsiteX1" fmla="*/ 818662 w 1047262"/>
                  <a:gd name="connsiteY1" fmla="*/ 685800 h 923925"/>
                  <a:gd name="connsiteX2" fmla="*/ 18562 w 1047262"/>
                  <a:gd name="connsiteY2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262" h="923925">
                    <a:moveTo>
                      <a:pt x="1047262" y="0"/>
                    </a:moveTo>
                    <a:cubicBezTo>
                      <a:pt x="1018687" y="265906"/>
                      <a:pt x="990112" y="531813"/>
                      <a:pt x="818662" y="685800"/>
                    </a:cubicBezTo>
                    <a:cubicBezTo>
                      <a:pt x="647212" y="839787"/>
                      <a:pt x="-129075" y="865188"/>
                      <a:pt x="18562" y="92392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>
                  <a:solidFill>
                    <a:schemeClr val="bg2"/>
                  </a:solidFill>
                  <a:latin typeface="Segoe Semibold" pitchFamily="34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001042" y="6013847"/>
              <a:ext cx="1552158" cy="613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 Analogy </a:t>
              </a:r>
              <a:b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[NAACL-13 x2]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296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&amp; Baselines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362200"/>
                <a:ext cx="8380412" cy="3014736"/>
              </a:xfrm>
            </p:spPr>
            <p:txBody>
              <a:bodyPr/>
              <a:lstStyle/>
              <a:p>
                <a:r>
                  <a:rPr lang="en-US" dirty="0" smtClean="0"/>
                  <a:t>Entity Retrieval: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?)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One positive entity with 100 negative entities</a:t>
                </a:r>
              </a:p>
              <a:p>
                <a:r>
                  <a:rPr lang="en-US" dirty="0" smtClean="0"/>
                  <a:t>Relation Retrieval: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?,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Positive entity pairs with equal number of negative pairs</a:t>
                </a:r>
              </a:p>
              <a:p>
                <a:pPr lvl="8"/>
                <a:endParaRPr lang="en-US" sz="800" dirty="0" smtClean="0"/>
              </a:p>
              <a:p>
                <a:r>
                  <a:rPr lang="en-US" dirty="0" smtClean="0"/>
                  <a:t>Baselines: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362200"/>
                <a:ext cx="8380412" cy="3014736"/>
              </a:xfrm>
              <a:blipFill rotWithShape="0">
                <a:blip r:embed="rId3"/>
                <a:stretch>
                  <a:fillRect l="-73" t="-5061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02" y="5055263"/>
            <a:ext cx="3158598" cy="847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90304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" pitchFamily="34" charset="0"/>
              </a:rPr>
              <a:t>RESCAL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67400" y="4611860"/>
            <a:ext cx="1840230" cy="1291185"/>
            <a:chOff x="5779770" y="4855914"/>
            <a:chExt cx="1840230" cy="129118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6095206" y="5372220"/>
              <a:ext cx="190103" cy="614034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095206" y="5450712"/>
              <a:ext cx="1524794" cy="535541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262449" y="5382249"/>
              <a:ext cx="1357551" cy="31574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flat" cmpd="sng" algn="ctr">
              <a:solidFill>
                <a:schemeClr val="accent3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79770" y="5334000"/>
                  <a:ext cx="3990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 err="1" smtClean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770" y="5334000"/>
                  <a:ext cx="399057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675933" y="5589189"/>
                  <a:ext cx="399057" cy="557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 err="1" smtClean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933" y="5589189"/>
                  <a:ext cx="399057" cy="5579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675933" y="4855914"/>
                  <a:ext cx="3990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800" dirty="0" err="1" smtClean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933" y="4855914"/>
                  <a:ext cx="399057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6031230" y="590304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Segoe" pitchFamily="34" charset="0"/>
              </a:rPr>
              <a:t>TransE</a:t>
            </a:r>
            <a:endParaRPr lang="en-US" sz="24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78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Retrieval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135182"/>
              </p:ext>
            </p:extLst>
          </p:nvPr>
        </p:nvGraphicFramePr>
        <p:xfrm>
          <a:off x="259669" y="2133600"/>
          <a:ext cx="8534400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94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</a:t>
            </a:r>
            <a:r>
              <a:rPr lang="en-US" dirty="0" smtClean="0"/>
              <a:t>Retrieval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875562"/>
              </p:ext>
            </p:extLst>
          </p:nvPr>
        </p:nvGraphicFramePr>
        <p:xfrm>
          <a:off x="259669" y="2133600"/>
          <a:ext cx="8534400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085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</a:t>
            </a:r>
            <a:r>
              <a:rPr lang="en-US" dirty="0" smtClean="0"/>
              <a:t>Relation Extraction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21037"/>
            <a:ext cx="1905000" cy="1905000"/>
          </a:xfrm>
        </p:spPr>
      </p:pic>
      <p:sp>
        <p:nvSpPr>
          <p:cNvPr id="5" name="Flowchart: Magnetic Disk 4"/>
          <p:cNvSpPr/>
          <p:nvPr/>
        </p:nvSpPr>
        <p:spPr bwMode="auto">
          <a:xfrm>
            <a:off x="6096000" y="3723065"/>
            <a:ext cx="1524000" cy="16764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" pitchFamily="34" charset="0"/>
              </a:rPr>
              <a:t>Dan Roth is a </a:t>
            </a:r>
            <a:r>
              <a:rPr lang="en-US" sz="2800" i="1" dirty="0" smtClean="0">
                <a:solidFill>
                  <a:srgbClr val="92D050"/>
                </a:solidFill>
                <a:latin typeface="Segoe" pitchFamily="34" charset="0"/>
              </a:rPr>
              <a:t>professor at</a:t>
            </a:r>
            <a:r>
              <a:rPr lang="en-US" sz="2800" dirty="0" smtClean="0">
                <a:latin typeface="Segoe" pitchFamily="34" charset="0"/>
              </a:rPr>
              <a:t> UIUC.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486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egoe" pitchFamily="34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Roth, </a:t>
            </a:r>
            <a:r>
              <a:rPr lang="en-US" sz="3200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work-at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UIUC</a:t>
            </a:r>
            <a:r>
              <a:rPr lang="en-US" sz="2800" dirty="0" smtClean="0">
                <a:latin typeface="Segoe" pitchFamily="34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 rot="1255509">
            <a:off x="3472558" y="3445477"/>
            <a:ext cx="2122683" cy="761856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9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0412" cy="997196"/>
          </a:xfrm>
        </p:spPr>
        <p:txBody>
          <a:bodyPr/>
          <a:lstStyle/>
          <a:p>
            <a:r>
              <a:rPr lang="en-US" dirty="0"/>
              <a:t>Relation </a:t>
            </a:r>
            <a:r>
              <a:rPr lang="en-US" dirty="0" smtClean="0"/>
              <a:t>Extraction </a:t>
            </a:r>
            <a:r>
              <a:rPr lang="en-US" dirty="0"/>
              <a:t>as </a:t>
            </a:r>
            <a:r>
              <a:rPr lang="en-US" dirty="0" smtClean="0"/>
              <a:t>Matrix Factorization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[Riedel+ 13]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73198"/>
            <a:ext cx="5181036" cy="504184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7748" y="2514600"/>
            <a:ext cx="3279913" cy="775597"/>
          </a:xfrm>
        </p:spPr>
        <p:txBody>
          <a:bodyPr/>
          <a:lstStyle/>
          <a:p>
            <a:r>
              <a:rPr lang="en-US" sz="2400" dirty="0" smtClean="0"/>
              <a:t>Row: Entity Pair</a:t>
            </a:r>
          </a:p>
          <a:p>
            <a:r>
              <a:rPr lang="en-US" sz="2400" dirty="0" smtClean="0"/>
              <a:t>Column: Relation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00800" y="4267201"/>
            <a:ext cx="2133600" cy="21336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031" y="647648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Segoe" pitchFamily="34" charset="0"/>
              </a:rPr>
              <a:t>Fig.1 of [Riedel+ 13]</a:t>
            </a:r>
            <a:endParaRPr lang="en-US" sz="16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6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06402"/>
            <a:ext cx="8534400" cy="553998"/>
          </a:xfrm>
        </p:spPr>
        <p:txBody>
          <a:bodyPr/>
          <a:lstStyle/>
          <a:p>
            <a:r>
              <a:rPr lang="en-US" dirty="0" smtClean="0"/>
              <a:t>Task: </a:t>
            </a:r>
            <a:r>
              <a:rPr lang="en-US" sz="3600" dirty="0" smtClean="0"/>
              <a:t>Find Entities that Have a Given Relation</a:t>
            </a:r>
            <a:endParaRPr lang="en-US" sz="36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77613087"/>
              </p:ext>
            </p:extLst>
          </p:nvPr>
        </p:nvGraphicFramePr>
        <p:xfrm>
          <a:off x="533400" y="2133600"/>
          <a:ext cx="79248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500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9354"/>
            <a:ext cx="8380412" cy="55399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71354"/>
            <a:ext cx="8380412" cy="4621265"/>
          </a:xfrm>
        </p:spPr>
        <p:txBody>
          <a:bodyPr/>
          <a:lstStyle/>
          <a:p>
            <a:r>
              <a:rPr lang="en-US" sz="2700" dirty="0" smtClean="0"/>
              <a:t>Continuous semantic representation that</a:t>
            </a:r>
          </a:p>
          <a:p>
            <a:pPr lvl="1"/>
            <a:r>
              <a:rPr lang="en-US" sz="2200" dirty="0"/>
              <a:t>Leverages existing rich linguistic knowledge bases</a:t>
            </a:r>
          </a:p>
          <a:p>
            <a:pPr lvl="1"/>
            <a:r>
              <a:rPr lang="en-US" sz="2200" dirty="0"/>
              <a:t>Discovers new relations</a:t>
            </a:r>
          </a:p>
          <a:p>
            <a:pPr lvl="1"/>
            <a:r>
              <a:rPr lang="en-US" sz="2200" dirty="0"/>
              <a:t>Enables us to measure the degree of multiple </a:t>
            </a:r>
            <a:r>
              <a:rPr lang="en-US" sz="2200" dirty="0" smtClean="0"/>
              <a:t>relations</a:t>
            </a:r>
          </a:p>
          <a:p>
            <a:r>
              <a:rPr lang="en-US" sz="2700" dirty="0" smtClean="0"/>
              <a:t>Approaches</a:t>
            </a:r>
          </a:p>
          <a:p>
            <a:pPr lvl="1"/>
            <a:r>
              <a:rPr lang="en-US" sz="2200" dirty="0" smtClean="0"/>
              <a:t>Better data representation</a:t>
            </a:r>
          </a:p>
          <a:p>
            <a:pPr lvl="1"/>
            <a:r>
              <a:rPr lang="en-US" sz="2200" dirty="0" smtClean="0"/>
              <a:t>Matrix/Tensor decomposition</a:t>
            </a:r>
          </a:p>
          <a:p>
            <a:pPr lvl="1"/>
            <a:r>
              <a:rPr lang="en-US" sz="2200" dirty="0" smtClean="0"/>
              <a:t>Relational domain knowledge</a:t>
            </a:r>
          </a:p>
          <a:p>
            <a:r>
              <a:rPr lang="en-US" sz="2700" dirty="0" smtClean="0"/>
              <a:t>Challenges </a:t>
            </a:r>
            <a:r>
              <a:rPr lang="en-US" sz="2700" dirty="0"/>
              <a:t>&amp; </a:t>
            </a:r>
            <a:r>
              <a:rPr lang="en-US" sz="2700" dirty="0" smtClean="0"/>
              <a:t>Future Work</a:t>
            </a:r>
            <a:endParaRPr lang="en-US" sz="2700" dirty="0"/>
          </a:p>
          <a:p>
            <a:pPr lvl="1"/>
            <a:r>
              <a:rPr lang="en-US" sz="2200" dirty="0" smtClean="0"/>
              <a:t>Capture more types of knowledge in the model</a:t>
            </a:r>
          </a:p>
          <a:p>
            <a:pPr lvl="1"/>
            <a:r>
              <a:rPr lang="en-US" sz="2200" dirty="0" smtClean="0"/>
              <a:t>Support more sophisticated inferential tasks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95977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0412" cy="553998"/>
          </a:xfrm>
        </p:spPr>
        <p:txBody>
          <a:bodyPr/>
          <a:lstStyle/>
          <a:p>
            <a:r>
              <a:rPr lang="en-US" dirty="0" smtClean="0"/>
              <a:t>Demo and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0412" cy="9048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MSR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ontinuous-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pace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ext </a:t>
            </a:r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dirty="0" smtClean="0"/>
              <a:t>epresentations</a:t>
            </a:r>
          </a:p>
          <a:p>
            <a:r>
              <a:rPr lang="en-US" dirty="0">
                <a:hlinkClick r:id="rId2"/>
              </a:rPr>
              <a:t>http://msrcstr.cloudapp.net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8070"/>
            <a:ext cx="5791200" cy="3365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2807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4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/>
              <a:t>Open-Domain Question Answering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380412" cy="387798"/>
          </a:xfrm>
        </p:spPr>
        <p:txBody>
          <a:bodyPr/>
          <a:lstStyle/>
          <a:p>
            <a:r>
              <a:rPr lang="en-US" dirty="0" smtClean="0"/>
              <a:t>Answer </a:t>
            </a:r>
            <a:r>
              <a:rPr lang="en-US" dirty="0"/>
              <a:t>Sentence Selection </a:t>
            </a:r>
            <a:r>
              <a:rPr lang="en-US" sz="2400" dirty="0"/>
              <a:t>[ACL-13</a:t>
            </a:r>
            <a:r>
              <a:rPr lang="en-US" sz="2400" dirty="0" smtClean="0"/>
              <a:t>]</a:t>
            </a:r>
            <a:endParaRPr lang="en-US" sz="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1183" y="1843492"/>
            <a:ext cx="8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Fulfill user’s information need with direct 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256" y="3336714"/>
            <a:ext cx="8367344" cy="19027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0494" indent="-510494"/>
            <a:r>
              <a:rPr lang="en-US" sz="235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3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Who won the best actor Oscar in 1973?</a:t>
            </a:r>
          </a:p>
          <a:p>
            <a:pPr marL="510494" indent="-510494"/>
            <a:r>
              <a:rPr lang="en-US" sz="2353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353" baseline="-25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3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Jack Lemmon was awarded the Best Actor Oscar for Save the Tiger (1973).</a:t>
            </a:r>
          </a:p>
          <a:p>
            <a:pPr marL="510494" indent="-510494"/>
            <a:r>
              <a:rPr lang="en-US" sz="2353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353" baseline="-25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Academy award winner Kevin Spacey said that Jack Lemmon is remembered as always making time for others. </a:t>
            </a:r>
            <a:endParaRPr lang="en-US" sz="2353" dirty="0">
              <a:latin typeface="Segoe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1183" y="5543526"/>
            <a:ext cx="8380412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/>
              <a:t>Word-alignment based approaches with enhanced lexical semantic models</a:t>
            </a:r>
            <a:endParaRPr lang="en-US" sz="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16565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/>
              <a:t>Open-Domain Question Answering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80412" cy="720197"/>
          </a:xfrm>
        </p:spPr>
        <p:txBody>
          <a:bodyPr/>
          <a:lstStyle/>
          <a:p>
            <a:r>
              <a:rPr lang="en-US" dirty="0"/>
              <a:t>Semantic Parsing for Single-relation Questions </a:t>
            </a:r>
            <a:r>
              <a:rPr lang="en-US" sz="2400" dirty="0"/>
              <a:t>[ACL-14]</a:t>
            </a:r>
            <a:endParaRPr lang="en-US" sz="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1183" y="1843492"/>
            <a:ext cx="8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Fulfill user’s information need with direct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3466" y="3417111"/>
                <a:ext cx="747140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were </a:t>
                </a:r>
                <a:r>
                  <a:rPr lang="en-US" sz="32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DVD players </a:t>
                </a:r>
                <a:r>
                  <a:rPr lang="en-US" sz="32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invented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endPara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66" y="3417111"/>
                <a:ext cx="7471404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4737" b="-336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3466" y="4116710"/>
                <a:ext cx="8069628" cy="954107"/>
              </a:xfrm>
              <a:prstGeom prst="rect">
                <a:avLst/>
              </a:prstGeom>
              <a:noFill/>
              <a:ln>
                <a:solidFill>
                  <a:srgbClr val="66FFFF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invent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800" b="0" i="0" baseline="-250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𝑤𝑒𝑟𝑒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𝑖𝑛𝑣𝑒𝑛𝑡𝑒𝑑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egoe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Segoe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dvd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player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𝐷𝑉𝐷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𝑝𝑙𝑎𝑦𝑒𝑟𝑠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" pitchFamily="34" charset="0"/>
                  </a:rPr>
                  <a:t> </a:t>
                </a:r>
                <a:r>
                  <a:rPr lang="en-US" sz="2800" dirty="0" smtClean="0">
                    <a:latin typeface="Segoe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endParaRPr lang="en-US" sz="2800" dirty="0" smtClean="0">
                  <a:latin typeface="Segoe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66" y="4116710"/>
                <a:ext cx="8069628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5660" b="-15723"/>
                </a:stretch>
              </a:blipFill>
              <a:ln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7348398" y="5185641"/>
            <a:ext cx="242850" cy="246888"/>
          </a:xfrm>
          <a:prstGeom prst="ellipse">
            <a:avLst/>
          </a:prstGeom>
          <a:gradFill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70C0"/>
              </a:gs>
            </a:gsLst>
          </a:gradFill>
          <a:ln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cxnSp>
        <p:nvCxnSpPr>
          <p:cNvPr id="14" name="Straight Arrow Connector 13"/>
          <p:cNvCxnSpPr>
            <a:stCxn id="28" idx="0"/>
            <a:endCxn id="13" idx="4"/>
          </p:cNvCxnSpPr>
          <p:nvPr/>
        </p:nvCxnSpPr>
        <p:spPr bwMode="auto">
          <a:xfrm flipV="1">
            <a:off x="6606036" y="5432529"/>
            <a:ext cx="863787" cy="2219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5" idx="0"/>
            <a:endCxn id="13" idx="4"/>
          </p:cNvCxnSpPr>
          <p:nvPr/>
        </p:nvCxnSpPr>
        <p:spPr bwMode="auto">
          <a:xfrm flipH="1" flipV="1">
            <a:off x="7469823" y="5432529"/>
            <a:ext cx="859637" cy="2319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867824" y="5654509"/>
            <a:ext cx="1485414" cy="1085371"/>
            <a:chOff x="5646639" y="5700025"/>
            <a:chExt cx="1485414" cy="1085371"/>
          </a:xfrm>
        </p:grpSpPr>
        <p:grpSp>
          <p:nvGrpSpPr>
            <p:cNvPr id="17" name="Group 16"/>
            <p:cNvGrpSpPr/>
            <p:nvPr/>
          </p:nvGrpSpPr>
          <p:grpSpPr>
            <a:xfrm>
              <a:off x="5907806" y="5700025"/>
              <a:ext cx="954090" cy="381000"/>
              <a:chOff x="32878710" y="12370470"/>
              <a:chExt cx="954090" cy="3810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2878710" y="12370470"/>
                <a:ext cx="954090" cy="381000"/>
              </a:xfrm>
              <a:prstGeom prst="round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 err="1" smtClean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32931100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33152022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3371470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33586492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flipH="1">
              <a:off x="5702979" y="6087121"/>
              <a:ext cx="244500" cy="28736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23183" y="6087121"/>
              <a:ext cx="236083" cy="28736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5646639" y="6404396"/>
              <a:ext cx="1485414" cy="381000"/>
              <a:chOff x="33066508" y="13297241"/>
              <a:chExt cx="1485414" cy="3810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3066508" y="13297241"/>
                <a:ext cx="1485414" cy="381000"/>
              </a:xfrm>
              <a:prstGeom prst="roundRect">
                <a:avLst/>
              </a:prstGeom>
              <a:noFill/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 err="1" smtClean="0"/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3124254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33360748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3597242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3830199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4068378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4301335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591248" y="5664479"/>
            <a:ext cx="1485414" cy="1085371"/>
            <a:chOff x="5646639" y="5700025"/>
            <a:chExt cx="1485414" cy="1085371"/>
          </a:xfrm>
        </p:grpSpPr>
        <p:grpSp>
          <p:nvGrpSpPr>
            <p:cNvPr id="34" name="Group 33"/>
            <p:cNvGrpSpPr/>
            <p:nvPr/>
          </p:nvGrpSpPr>
          <p:grpSpPr>
            <a:xfrm>
              <a:off x="5907806" y="5700025"/>
              <a:ext cx="954090" cy="381000"/>
              <a:chOff x="32878710" y="12370470"/>
              <a:chExt cx="954090" cy="3810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2878710" y="12370470"/>
                <a:ext cx="954090" cy="381000"/>
              </a:xfrm>
              <a:prstGeom prst="round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 err="1" smtClean="0"/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2931100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3152022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33371470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33586492" y="12477749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flipH="1">
              <a:off x="5702979" y="6087121"/>
              <a:ext cx="244500" cy="28736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823183" y="6087121"/>
              <a:ext cx="236083" cy="28736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646639" y="6404396"/>
              <a:ext cx="1485414" cy="381000"/>
              <a:chOff x="33066508" y="13297241"/>
              <a:chExt cx="1485414" cy="3810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3066508" y="13297241"/>
                <a:ext cx="1485414" cy="381000"/>
              </a:xfrm>
              <a:prstGeom prst="round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 err="1" smtClean="0"/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3124254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33360748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33597242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33830199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34068378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4301335" y="13401523"/>
                <a:ext cx="177800" cy="166443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50000">
                    <a:srgbClr val="0070C0"/>
                  </a:gs>
                  <a:gs pos="100000">
                    <a:srgbClr val="0070C0"/>
                  </a:gs>
                </a:gsLst>
              </a:gradFill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</p:grpSp>
      <p:sp>
        <p:nvSpPr>
          <p:cNvPr id="50" name="Flowchart: Alternate Process 49"/>
          <p:cNvSpPr/>
          <p:nvPr/>
        </p:nvSpPr>
        <p:spPr>
          <a:xfrm>
            <a:off x="764416" y="5529333"/>
            <a:ext cx="4580485" cy="1145684"/>
          </a:xfrm>
          <a:prstGeom prst="flowChartAlternateProcess">
            <a:avLst/>
          </a:prstGeom>
          <a:noFill/>
          <a:ln w="38100">
            <a:solidFill>
              <a:srgbClr val="349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Semantic Matching via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Convolutional DSSM!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35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8691"/>
            <a:ext cx="8136996" cy="553998"/>
          </a:xfrm>
        </p:spPr>
        <p:txBody>
          <a:bodyPr/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4000" dirty="0" smtClean="0">
                <a:effectLst/>
              </a:rPr>
              <a:t>Multi-Relational Latent Semantic Analysis</a:t>
            </a:r>
            <a:endParaRPr lang="en-US" sz="40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01598" y="2661889"/>
            <a:ext cx="4648200" cy="1947465"/>
            <a:chOff x="17142" y="4951219"/>
            <a:chExt cx="4648464" cy="1947576"/>
          </a:xfrm>
        </p:grpSpPr>
        <p:grpSp>
          <p:nvGrpSpPr>
            <p:cNvPr id="9" name="Group 8"/>
            <p:cNvGrpSpPr/>
            <p:nvPr/>
          </p:nvGrpSpPr>
          <p:grpSpPr>
            <a:xfrm>
              <a:off x="17142" y="4951219"/>
              <a:ext cx="2050521" cy="469039"/>
              <a:chOff x="557420" y="4369195"/>
              <a:chExt cx="2050521" cy="4690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57420" y="4369195"/>
                    <a:ext cx="2050521" cy="4690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420" y="4369195"/>
                    <a:ext cx="2050521" cy="46903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18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Flowchart: Connector 28"/>
              <p:cNvSpPr/>
              <p:nvPr/>
            </p:nvSpPr>
            <p:spPr bwMode="auto">
              <a:xfrm>
                <a:off x="1553416" y="4568744"/>
                <a:ext cx="152400" cy="141096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30" name="Flowchart: Connector 29"/>
              <p:cNvSpPr/>
              <p:nvPr/>
            </p:nvSpPr>
            <p:spPr bwMode="auto">
              <a:xfrm>
                <a:off x="1922141" y="4568744"/>
                <a:ext cx="152400" cy="141096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9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8917" y="5616202"/>
              <a:ext cx="2819398" cy="508062"/>
              <a:chOff x="1448536" y="4588172"/>
              <a:chExt cx="6170729" cy="158299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211808" y="4588172"/>
                <a:ext cx="475328" cy="1582999"/>
                <a:chOff x="3634478" y="3373175"/>
                <a:chExt cx="475328" cy="1582999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3650172" y="3613557"/>
                  <a:ext cx="459634" cy="13426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800" dirty="0"/>
                    <a:t>~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flipH="1">
                  <a:off x="3634478" y="3373175"/>
                  <a:ext cx="100063" cy="13426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dirty="0"/>
                    <a:t>~</a:t>
                  </a: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 bwMode="auto">
              <a:xfrm>
                <a:off x="3720050" y="4657521"/>
                <a:ext cx="583553" cy="13708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>
                <a:off x="6642056" y="4657521"/>
                <a:ext cx="583553" cy="13708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1" tIns="54861" rIns="109721" bIns="5486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8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45040" y="4692148"/>
                <a:ext cx="459633" cy="13426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×</a:t>
                </a:r>
                <a:endParaRPr lang="en-US" sz="2800" dirty="0">
                  <a:latin typeface="Segoe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45535" y="4702315"/>
                <a:ext cx="459633" cy="13426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×</a:t>
                </a:r>
                <a:endParaRPr lang="en-US" sz="2800" dirty="0">
                  <a:latin typeface="Segoe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4816703" y="4919973"/>
                <a:ext cx="845961" cy="845961"/>
                <a:chOff x="5118675" y="4898841"/>
                <a:chExt cx="845961" cy="845961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5118675" y="4898841"/>
                  <a:ext cx="584844" cy="5848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5249234" y="5029400"/>
                  <a:ext cx="584844" cy="5848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5379792" y="5159958"/>
                  <a:ext cx="584844" cy="5848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448536" y="4602795"/>
                <a:ext cx="1675664" cy="1480316"/>
                <a:chOff x="918689" y="4602795"/>
                <a:chExt cx="1675664" cy="1480316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918689" y="4602795"/>
                  <a:ext cx="1370864" cy="1175516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1071089" y="4755195"/>
                  <a:ext cx="1370864" cy="1175516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1223489" y="4907595"/>
                  <a:ext cx="1370864" cy="1175516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09721" tIns="54861" rIns="109721" bIns="5486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968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17142" y="6190869"/>
              <a:ext cx="4648464" cy="707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 Relation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[EMNLP-12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EMNLP-13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b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Knowledge Base Embedding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[EMNLP-14]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114" y="5072172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Zweig &amp; Platt.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Polarity Inducing Latent Semantic 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EMNLP-CoNLL-12.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Yih &amp; Meek.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Multi-Relational Latent Semantic 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EMNLP-13.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Yih, Yang &amp; Meek.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Typed Tensor Decomposition of Knowledge Bases for Relation Extraction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EMNLP-14.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01598" y="2514600"/>
            <a:ext cx="4808802" cy="2209800"/>
          </a:xfrm>
          <a:prstGeom prst="rect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66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0412" cy="3877985"/>
          </a:xfrm>
        </p:spPr>
        <p:txBody>
          <a:bodyPr/>
          <a:lstStyle/>
          <a:p>
            <a:r>
              <a:rPr lang="en-US" dirty="0" smtClean="0"/>
              <a:t>Build an intelligent system that can interact with human using natural language</a:t>
            </a:r>
          </a:p>
          <a:p>
            <a:pPr lvl="8"/>
            <a:endParaRPr lang="en-US" sz="800" dirty="0" smtClean="0"/>
          </a:p>
          <a:p>
            <a:r>
              <a:rPr lang="en-US" dirty="0" smtClean="0"/>
              <a:t>Research challenge</a:t>
            </a:r>
          </a:p>
          <a:p>
            <a:pPr lvl="1"/>
            <a:r>
              <a:rPr lang="en-US" dirty="0" smtClean="0"/>
              <a:t>Meaning representation of text</a:t>
            </a:r>
          </a:p>
          <a:p>
            <a:pPr lvl="1"/>
            <a:r>
              <a:rPr lang="en-US" dirty="0" smtClean="0"/>
              <a:t>Support useful inferential tasks</a:t>
            </a:r>
          </a:p>
          <a:p>
            <a:pPr lvl="8"/>
            <a:endParaRPr lang="en-US" sz="800" dirty="0"/>
          </a:p>
          <a:p>
            <a:r>
              <a:rPr lang="en-US" dirty="0" smtClean="0"/>
              <a:t>Semantic word representation is the foundation</a:t>
            </a:r>
          </a:p>
          <a:p>
            <a:pPr lvl="1"/>
            <a:r>
              <a:rPr lang="en-US" dirty="0" smtClean="0"/>
              <a:t>Language is compositional</a:t>
            </a:r>
          </a:p>
          <a:p>
            <a:pPr lvl="1"/>
            <a:r>
              <a:rPr lang="en-US" dirty="0" smtClean="0"/>
              <a:t>Word is the basic semantic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69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COTTYIH@YFXFIMNFUVWXY5M7" val="42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8"/>
</p:tagLst>
</file>

<file path=ppt/theme/theme1.xml><?xml version="1.0" encoding="utf-8"?>
<a:theme xmlns:a="http://schemas.openxmlformats.org/drawingml/2006/main" name="SIGIR-10 v3">
  <a:themeElements>
    <a:clrScheme name="Purple Waves color scheme">
      <a:dk1>
        <a:srgbClr val="000000"/>
      </a:dk1>
      <a:lt1>
        <a:srgbClr val="FFFFFF"/>
      </a:lt1>
      <a:dk2>
        <a:srgbClr val="6A366E"/>
      </a:dk2>
      <a:lt2>
        <a:srgbClr val="FFFFFF"/>
      </a:lt2>
      <a:accent1>
        <a:srgbClr val="FDE399"/>
      </a:accent1>
      <a:accent2>
        <a:srgbClr val="3497AE"/>
      </a:accent2>
      <a:accent3>
        <a:srgbClr val="E76429"/>
      </a:accent3>
      <a:accent4>
        <a:srgbClr val="AAD228"/>
      </a:accent4>
      <a:accent5>
        <a:srgbClr val="FF9929"/>
      </a:accent5>
      <a:accent6>
        <a:srgbClr val="4747B7"/>
      </a:accent6>
      <a:hlink>
        <a:srgbClr val="FAD366"/>
      </a:hlink>
      <a:folHlink>
        <a:srgbClr val="782F0E"/>
      </a:folHlink>
    </a:clrScheme>
    <a:fontScheme name="Business Value launch templat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900" b="0" i="0" u="none" strike="noStrike" cap="none" normalizeH="0" baseline="0" dirty="0" smtClean="0">
            <a:solidFill>
              <a:schemeClr val="tx1"/>
            </a:solidFill>
            <a:effectLst/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tint val="72941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2941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54864" rIns="109728" bIns="54864" numCol="1" anchor="ctr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solidFill>
              <a:schemeClr val="bg2"/>
            </a:solidFill>
            <a:effectLst/>
            <a:latin typeface="Segoe Semi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Segoe" pitchFamily="34" charset="0"/>
          </a:defRPr>
        </a:defPPr>
      </a:lstStyle>
    </a:txDef>
  </a:objectDefaults>
  <a:extraClrSchemeLst>
    <a:extraClrScheme>
      <a:clrScheme name="Business Value launch template 1">
        <a:dk1>
          <a:srgbClr val="000000"/>
        </a:dk1>
        <a:lt1>
          <a:srgbClr val="FFFFFF"/>
        </a:lt1>
        <a:dk2>
          <a:srgbClr val="EF7E39"/>
        </a:dk2>
        <a:lt2>
          <a:srgbClr val="FFFFFF"/>
        </a:lt2>
        <a:accent1>
          <a:srgbClr val="000000"/>
        </a:accent1>
        <a:accent2>
          <a:srgbClr val="54C71B"/>
        </a:accent2>
        <a:accent3>
          <a:srgbClr val="F6C0AE"/>
        </a:accent3>
        <a:accent4>
          <a:srgbClr val="DADADA"/>
        </a:accent4>
        <a:accent5>
          <a:srgbClr val="AAAAAA"/>
        </a:accent5>
        <a:accent6>
          <a:srgbClr val="4BB417"/>
        </a:accent6>
        <a:hlink>
          <a:srgbClr val="FBE019"/>
        </a:hlink>
        <a:folHlink>
          <a:srgbClr val="3D78E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2190</Words>
  <Application>Microsoft Office PowerPoint</Application>
  <PresentationFormat>On-screen Show (4:3)</PresentationFormat>
  <Paragraphs>805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Cambria Math</vt:lpstr>
      <vt:lpstr>Segoe</vt:lpstr>
      <vt:lpstr>Segoe Semibold</vt:lpstr>
      <vt:lpstr>Segoe UI Light</vt:lpstr>
      <vt:lpstr>Times New Roman</vt:lpstr>
      <vt:lpstr>Wingdings</vt:lpstr>
      <vt:lpstr>SIGIR-10 v3</vt:lpstr>
      <vt:lpstr>Multi-Relational Latent Semantic Analysis  for Lexical Semantics  and Knowledge Base Embedding</vt:lpstr>
      <vt:lpstr>Natural Language Understanding</vt:lpstr>
      <vt:lpstr>Continuous Semantic Representations</vt:lpstr>
      <vt:lpstr>Continuous Semantic Representations</vt:lpstr>
      <vt:lpstr>Continuous Semantic Representations</vt:lpstr>
      <vt:lpstr>Open-Domain Question Answering</vt:lpstr>
      <vt:lpstr>Open-Domain Question Answering</vt:lpstr>
      <vt:lpstr>Multi-Relational Latent Semantic Analysis</vt:lpstr>
      <vt:lpstr>Natural Language Understanding</vt:lpstr>
      <vt:lpstr>Continuous Semantic Representations</vt:lpstr>
      <vt:lpstr>Continuous Semantic Representations</vt:lpstr>
      <vt:lpstr>Semantics Needs More Than Similarity</vt:lpstr>
      <vt:lpstr>Leverage Linguistic Knowledge Bases</vt:lpstr>
      <vt:lpstr>Roadmap</vt:lpstr>
      <vt:lpstr>Latent Semantic Analysis [Deerwester+ 1990]</vt:lpstr>
      <vt:lpstr>Encode Synonyms in Matrix</vt:lpstr>
      <vt:lpstr>Mapping to Latent Space via SVD</vt:lpstr>
      <vt:lpstr>Problem: Handling Two Opposite Relations Synonyms &amp; Antonyms</vt:lpstr>
      <vt:lpstr>Polarity Inducing LSA [Yih, Zweig &amp; Platt  2012]</vt:lpstr>
      <vt:lpstr>Encode Synonyms &amp; Antonyms in Matrix</vt:lpstr>
      <vt:lpstr>Encode Synonyms &amp; Antonyms in Matrix</vt:lpstr>
      <vt:lpstr>Encode Synonyms &amp; Antonyms in Matrix</vt:lpstr>
      <vt:lpstr>Experiments: Data</vt:lpstr>
      <vt:lpstr>Results – GRE Antonym Test</vt:lpstr>
      <vt:lpstr>Problem: How to Handle More Relations?</vt:lpstr>
      <vt:lpstr>Multi-Relational LSA [Chang, Yih &amp; Meek  2013]</vt:lpstr>
      <vt:lpstr>Encode Multiple Relations in Tensor</vt:lpstr>
      <vt:lpstr>Encode Multiple Relations in Tensor</vt:lpstr>
      <vt:lpstr>Tensor Decomposition – Analogy to SVD</vt:lpstr>
      <vt:lpstr>Tensor Decomposition – Analogy to SVD</vt:lpstr>
      <vt:lpstr>Measure Degree of Relation</vt:lpstr>
      <vt:lpstr>Measure Degree of Relation Raw Representation</vt:lpstr>
      <vt:lpstr>Measure Degree of Relation Raw Representation</vt:lpstr>
      <vt:lpstr>Measure Degree of Relation Latent Representation</vt:lpstr>
      <vt:lpstr>Experiment: Data for Building MRLSA Model</vt:lpstr>
      <vt:lpstr>Example Antonyms Output by MRLSA</vt:lpstr>
      <vt:lpstr>Results – GRE Antonym Test</vt:lpstr>
      <vt:lpstr>Example Hyponyms Output by MRLSA</vt:lpstr>
      <vt:lpstr>Results – Relational Similarity (SemEval-2012)</vt:lpstr>
      <vt:lpstr>Problem: Use Relational Domain Knowledge</vt:lpstr>
      <vt:lpstr>Typed Multi-Relational LSA  (TRESCAL) [Chang, Yih, Yang &amp; Meek, 2014]</vt:lpstr>
      <vt:lpstr>Knowledge Base Representation (1/2)</vt:lpstr>
      <vt:lpstr>Knowledge Base Representation (2/2)</vt:lpstr>
      <vt:lpstr>Knowledge Base Embedding</vt:lpstr>
      <vt:lpstr>Tensor Decomposition Objective</vt:lpstr>
      <vt:lpstr>Training Procedure –  Alternating Least-Squares (ALS) Method</vt:lpstr>
      <vt:lpstr>Typed Tensor Decomposition Objective</vt:lpstr>
      <vt:lpstr>Typed Tensor Decomposition Objective</vt:lpstr>
      <vt:lpstr>Experiments – KB Completion</vt:lpstr>
      <vt:lpstr>Tasks &amp; Baselines</vt:lpstr>
      <vt:lpstr>Entity Retrieval</vt:lpstr>
      <vt:lpstr>Relation Retrieval</vt:lpstr>
      <vt:lpstr>Experiments – Relation Extraction</vt:lpstr>
      <vt:lpstr>Relation Extraction as Matrix Factorization [Riedel+ 13]</vt:lpstr>
      <vt:lpstr>Task: Find Entities that Have a Given Relation</vt:lpstr>
      <vt:lpstr>Conclusions</vt:lpstr>
      <vt:lpstr>Demo and Web Service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2014-10-10T03:28:27Z</dcterms:created>
  <dcterms:modified xsi:type="dcterms:W3CDTF">2014-10-15T20:59:36Z</dcterms:modified>
</cp:coreProperties>
</file>